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Georgia" panose="02040502050405020303" pitchFamily="18" charset="0"/>
      <p:regular r:id="rId23"/>
      <p:bold r:id="rId24"/>
      <p:italic r:id="rId25"/>
      <p:boldItalic r:id="rId26"/>
    </p:embeddedFont>
    <p:embeddedFont>
      <p:font typeface="Roboto" panose="020B0604020202020204" charset="0"/>
      <p:regular r:id="rId27"/>
      <p:bold r:id="rId28"/>
      <p:italic r:id="rId29"/>
      <p:boldItalic r:id="rId30"/>
    </p:embeddedFont>
    <p:embeddedFont>
      <p:font typeface="Montserrat" panose="020B0604020202020204" charset="-52"/>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44" y="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205516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www.menshealth.com/style/charcoal-grooming-routine"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ww.menshealth.com/health/activated-charcoal-toothpast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6000" b="1">
                <a:latin typeface="Roboto"/>
                <a:ea typeface="Roboto"/>
                <a:cs typeface="Roboto"/>
                <a:sym typeface="Roboto"/>
              </a:rPr>
              <a:t>Master class </a:t>
            </a:r>
            <a:endParaRPr sz="6000" b="1">
              <a:latin typeface="Roboto"/>
              <a:ea typeface="Roboto"/>
              <a:cs typeface="Roboto"/>
              <a:sym typeface="Roboto"/>
            </a:endParaRPr>
          </a:p>
        </p:txBody>
      </p:sp>
      <p:sp>
        <p:nvSpPr>
          <p:cNvPr id="55" name="Shape 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u="sng"/>
              <a:t>Gome Galily </a:t>
            </a:r>
            <a:endParaRPr u="sn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Roboto"/>
                <a:ea typeface="Roboto"/>
                <a:cs typeface="Roboto"/>
                <a:sym typeface="Roboto"/>
              </a:rPr>
              <a:t>2018 Food and restaurant trends</a:t>
            </a:r>
            <a:r>
              <a:rPr lang="en"/>
              <a:t> </a:t>
            </a:r>
            <a:endParaRPr>
              <a:latin typeface="Roboto"/>
              <a:ea typeface="Roboto"/>
              <a:cs typeface="Roboto"/>
              <a:sym typeface="Roboto"/>
            </a:endParaRPr>
          </a:p>
          <a:p>
            <a:pPr marL="0" lvl="0" indent="0">
              <a:spcBef>
                <a:spcPts val="0"/>
              </a:spcBef>
              <a:spcAft>
                <a:spcPts val="0"/>
              </a:spcAft>
              <a:buNone/>
            </a:pPr>
            <a:endParaRPr/>
          </a:p>
        </p:txBody>
      </p:sp>
      <p:sp>
        <p:nvSpPr>
          <p:cNvPr id="122" name="Shape 122"/>
          <p:cNvSpPr txBox="1">
            <a:spLocks noGrp="1"/>
          </p:cNvSpPr>
          <p:nvPr>
            <p:ph type="body" idx="1"/>
          </p:nvPr>
        </p:nvSpPr>
        <p:spPr>
          <a:xfrm>
            <a:off x="245250" y="953125"/>
            <a:ext cx="5070900" cy="4190400"/>
          </a:xfrm>
          <a:prstGeom prst="rect">
            <a:avLst/>
          </a:prstGeom>
          <a:solidFill>
            <a:srgbClr val="FFFFFF"/>
          </a:solidFill>
        </p:spPr>
        <p:txBody>
          <a:bodyPr spcFirstLastPara="1" wrap="square" lIns="91425" tIns="91425" rIns="91425" bIns="91425" anchor="t" anchorCtr="0">
            <a:noAutofit/>
          </a:bodyPr>
          <a:lstStyle/>
          <a:p>
            <a:pPr marL="0" lvl="0" indent="0">
              <a:spcBef>
                <a:spcPts val="0"/>
              </a:spcBef>
              <a:spcAft>
                <a:spcPts val="0"/>
              </a:spcAft>
              <a:buNone/>
            </a:pPr>
            <a:r>
              <a:rPr lang="en" sz="1150" b="1">
                <a:solidFill>
                  <a:srgbClr val="333333"/>
                </a:solidFill>
                <a:latin typeface="Georgia"/>
                <a:ea typeface="Georgia"/>
                <a:cs typeface="Georgia"/>
                <a:sym typeface="Georgia"/>
              </a:rPr>
              <a:t>3</a:t>
            </a:r>
            <a:r>
              <a:rPr lang="en" sz="1100" b="1">
                <a:solidFill>
                  <a:srgbClr val="333333"/>
                </a:solidFill>
                <a:latin typeface="Roboto"/>
                <a:ea typeface="Roboto"/>
                <a:cs typeface="Roboto"/>
                <a:sym typeface="Roboto"/>
              </a:rPr>
              <a:t>. Functional Mushrooms/ fangos and other fermentation </a:t>
            </a:r>
            <a:endParaRPr sz="1100" b="1">
              <a:solidFill>
                <a:srgbClr val="333333"/>
              </a:solidFill>
              <a:latin typeface="Roboto"/>
              <a:ea typeface="Roboto"/>
              <a:cs typeface="Roboto"/>
              <a:sym typeface="Roboto"/>
            </a:endParaRPr>
          </a:p>
          <a:p>
            <a:pPr marL="0" lvl="0" indent="0">
              <a:spcBef>
                <a:spcPts val="1600"/>
              </a:spcBef>
              <a:spcAft>
                <a:spcPts val="0"/>
              </a:spcAft>
              <a:buNone/>
            </a:pPr>
            <a:r>
              <a:rPr lang="en" sz="1100">
                <a:solidFill>
                  <a:srgbClr val="333333"/>
                </a:solidFill>
                <a:latin typeface="Roboto"/>
                <a:ea typeface="Roboto"/>
                <a:cs typeface="Roboto"/>
                <a:sym typeface="Roboto"/>
              </a:rPr>
              <a:t>Another trend being pushed by health conscious consumers is that of mushrooms making their way into all sorts of products. Drinks like coffee, tea, smoothies are being packed with mushrooms like reishi and chaga.</a:t>
            </a:r>
            <a:endParaRPr sz="1100">
              <a:solidFill>
                <a:srgbClr val="333333"/>
              </a:solidFill>
              <a:latin typeface="Roboto"/>
              <a:ea typeface="Roboto"/>
              <a:cs typeface="Roboto"/>
              <a:sym typeface="Roboto"/>
            </a:endParaRPr>
          </a:p>
          <a:p>
            <a:pPr marL="0" lvl="0" indent="0">
              <a:spcBef>
                <a:spcPts val="1600"/>
              </a:spcBef>
              <a:spcAft>
                <a:spcPts val="0"/>
              </a:spcAft>
              <a:buNone/>
            </a:pPr>
            <a:r>
              <a:rPr lang="en" sz="1100" b="1">
                <a:solidFill>
                  <a:srgbClr val="333333"/>
                </a:solidFill>
                <a:latin typeface="Roboto"/>
                <a:ea typeface="Roboto"/>
                <a:cs typeface="Roboto"/>
                <a:sym typeface="Roboto"/>
              </a:rPr>
              <a:t>4. Feast from the Middle East </a:t>
            </a:r>
            <a:endParaRPr sz="1100" b="1">
              <a:solidFill>
                <a:srgbClr val="333333"/>
              </a:solidFill>
              <a:latin typeface="Roboto"/>
              <a:ea typeface="Roboto"/>
              <a:cs typeface="Roboto"/>
              <a:sym typeface="Roboto"/>
            </a:endParaRPr>
          </a:p>
          <a:p>
            <a:pPr marL="0" lvl="0" indent="0">
              <a:spcBef>
                <a:spcPts val="1600"/>
              </a:spcBef>
              <a:spcAft>
                <a:spcPts val="0"/>
              </a:spcAft>
              <a:buNone/>
            </a:pPr>
            <a:r>
              <a:rPr lang="en" sz="1100">
                <a:solidFill>
                  <a:srgbClr val="333333"/>
                </a:solidFill>
                <a:latin typeface="Roboto"/>
                <a:ea typeface="Roboto"/>
                <a:cs typeface="Roboto"/>
                <a:sym typeface="Roboto"/>
              </a:rPr>
              <a:t>They say consumers are looking to go beyond hummus, pits and falafel - instead they want to start to discover more regional dishes from the Middle East. This is leading them to predict a rise in a number of ingredients: harissa, za’atar, parsley, tahini and dried fruits are just a few. They also predict a focus on Persian, Israeli, Moroccan, Syrian and Lebanese cuisine.</a:t>
            </a:r>
            <a:endParaRPr sz="1100">
              <a:solidFill>
                <a:srgbClr val="333333"/>
              </a:solidFill>
              <a:latin typeface="Roboto"/>
              <a:ea typeface="Roboto"/>
              <a:cs typeface="Roboto"/>
              <a:sym typeface="Roboto"/>
            </a:endParaRPr>
          </a:p>
          <a:p>
            <a:pPr marL="0" lvl="0" indent="0">
              <a:spcBef>
                <a:spcPts val="1600"/>
              </a:spcBef>
              <a:spcAft>
                <a:spcPts val="0"/>
              </a:spcAft>
              <a:buNone/>
            </a:pPr>
            <a:r>
              <a:rPr lang="en" sz="1100">
                <a:solidFill>
                  <a:srgbClr val="333333"/>
                </a:solidFill>
                <a:latin typeface="Roboto"/>
                <a:ea typeface="Roboto"/>
                <a:cs typeface="Roboto"/>
                <a:sym typeface="Roboto"/>
              </a:rPr>
              <a:t>5.</a:t>
            </a:r>
            <a:r>
              <a:rPr lang="en" sz="1100" b="1">
                <a:solidFill>
                  <a:schemeClr val="dk2"/>
                </a:solidFill>
                <a:latin typeface="Roboto"/>
                <a:ea typeface="Roboto"/>
                <a:cs typeface="Roboto"/>
                <a:sym typeface="Roboto"/>
              </a:rPr>
              <a:t>New Cuts of Meat</a:t>
            </a:r>
            <a:endParaRPr sz="1100" b="1">
              <a:solidFill>
                <a:schemeClr val="dk2"/>
              </a:solidFill>
              <a:latin typeface="Roboto"/>
              <a:ea typeface="Roboto"/>
              <a:cs typeface="Roboto"/>
              <a:sym typeface="Roboto"/>
            </a:endParaRPr>
          </a:p>
          <a:p>
            <a:pPr marL="0" lvl="0" indent="0" rtl="0">
              <a:lnSpc>
                <a:spcPct val="139000"/>
              </a:lnSpc>
              <a:spcBef>
                <a:spcPts val="1600"/>
              </a:spcBef>
              <a:spcAft>
                <a:spcPts val="0"/>
              </a:spcAft>
              <a:buNone/>
            </a:pPr>
            <a:r>
              <a:rPr lang="en" sz="1100">
                <a:solidFill>
                  <a:schemeClr val="dk2"/>
                </a:solidFill>
                <a:latin typeface="Roboto"/>
                <a:ea typeface="Roboto"/>
                <a:cs typeface="Roboto"/>
                <a:sym typeface="Roboto"/>
              </a:rPr>
              <a:t>Instead of such traditional fare as New York Strip, ribeye and filet mignon, some steak restaurants are expanding their repertoire to include new cuts like Vegas Strip steak (cut from the cow’s shoulder area), Merlot cut (from the cow’s heel) and Bavette, picanya, and denver cut .</a:t>
            </a:r>
            <a:endParaRPr sz="1100">
              <a:solidFill>
                <a:schemeClr val="dk2"/>
              </a:solidFill>
              <a:latin typeface="Roboto"/>
              <a:ea typeface="Roboto"/>
              <a:cs typeface="Roboto"/>
              <a:sym typeface="Roboto"/>
            </a:endParaRPr>
          </a:p>
          <a:p>
            <a:pPr marL="0" lvl="0" indent="0">
              <a:spcBef>
                <a:spcPts val="2900"/>
              </a:spcBef>
              <a:spcAft>
                <a:spcPts val="0"/>
              </a:spcAft>
              <a:buNone/>
            </a:pPr>
            <a:endParaRPr sz="1100">
              <a:solidFill>
                <a:srgbClr val="333333"/>
              </a:solidFill>
              <a:latin typeface="Georgia"/>
              <a:ea typeface="Georgia"/>
              <a:cs typeface="Georgia"/>
              <a:sym typeface="Georgia"/>
            </a:endParaRPr>
          </a:p>
          <a:p>
            <a:pPr marL="0" lvl="0" indent="0">
              <a:spcBef>
                <a:spcPts val="1600"/>
              </a:spcBef>
              <a:spcAft>
                <a:spcPts val="1600"/>
              </a:spcAft>
              <a:buNone/>
            </a:pPr>
            <a:endParaRPr/>
          </a:p>
        </p:txBody>
      </p:sp>
      <p:pic>
        <p:nvPicPr>
          <p:cNvPr id="123" name="Shape 123"/>
          <p:cNvPicPr preferRelativeResize="0"/>
          <p:nvPr/>
        </p:nvPicPr>
        <p:blipFill>
          <a:blip r:embed="rId3">
            <a:alphaModFix/>
          </a:blip>
          <a:stretch>
            <a:fillRect/>
          </a:stretch>
        </p:blipFill>
        <p:spPr>
          <a:xfrm>
            <a:off x="5428675" y="2571750"/>
            <a:ext cx="3523050" cy="2354572"/>
          </a:xfrm>
          <a:prstGeom prst="rect">
            <a:avLst/>
          </a:prstGeom>
          <a:noFill/>
          <a:ln>
            <a:noFill/>
          </a:ln>
        </p:spPr>
      </p:pic>
      <p:pic>
        <p:nvPicPr>
          <p:cNvPr id="124" name="Shape 124"/>
          <p:cNvPicPr preferRelativeResize="0"/>
          <p:nvPr/>
        </p:nvPicPr>
        <p:blipFill>
          <a:blip r:embed="rId4">
            <a:alphaModFix/>
          </a:blip>
          <a:stretch>
            <a:fillRect/>
          </a:stretch>
        </p:blipFill>
        <p:spPr>
          <a:xfrm>
            <a:off x="6106500" y="0"/>
            <a:ext cx="1877775" cy="249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Roboto"/>
                <a:ea typeface="Roboto"/>
                <a:cs typeface="Roboto"/>
                <a:sym typeface="Roboto"/>
              </a:rPr>
              <a:t>2018 Food and restaurant trends</a:t>
            </a:r>
            <a:r>
              <a:rPr lang="en"/>
              <a:t> </a:t>
            </a:r>
            <a:endParaRPr>
              <a:latin typeface="Roboto"/>
              <a:ea typeface="Roboto"/>
              <a:cs typeface="Roboto"/>
              <a:sym typeface="Roboto"/>
            </a:endParaRPr>
          </a:p>
          <a:p>
            <a:pPr marL="0" lvl="0" indent="0">
              <a:spcBef>
                <a:spcPts val="0"/>
              </a:spcBef>
              <a:spcAft>
                <a:spcPts val="0"/>
              </a:spcAft>
              <a:buNone/>
            </a:pPr>
            <a:endParaRPr/>
          </a:p>
        </p:txBody>
      </p:sp>
      <p:sp>
        <p:nvSpPr>
          <p:cNvPr id="130" name="Shape 130"/>
          <p:cNvSpPr txBox="1">
            <a:spLocks noGrp="1"/>
          </p:cNvSpPr>
          <p:nvPr>
            <p:ph type="body" idx="1"/>
          </p:nvPr>
        </p:nvSpPr>
        <p:spPr>
          <a:xfrm>
            <a:off x="311700" y="1152475"/>
            <a:ext cx="5084400" cy="3897900"/>
          </a:xfrm>
          <a:prstGeom prst="rect">
            <a:avLst/>
          </a:prstGeom>
          <a:solidFill>
            <a:srgbClr val="FFFFFF"/>
          </a:solidFill>
        </p:spPr>
        <p:txBody>
          <a:bodyPr spcFirstLastPara="1" wrap="square" lIns="91425" tIns="91425" rIns="91425" bIns="91425" anchor="t" anchorCtr="0">
            <a:noAutofit/>
          </a:bodyPr>
          <a:lstStyle/>
          <a:p>
            <a:pPr marL="0" lvl="0" indent="0">
              <a:spcBef>
                <a:spcPts val="0"/>
              </a:spcBef>
              <a:spcAft>
                <a:spcPts val="0"/>
              </a:spcAft>
              <a:buNone/>
            </a:pPr>
            <a:r>
              <a:rPr lang="en" sz="1400" b="1">
                <a:solidFill>
                  <a:srgbClr val="333333"/>
                </a:solidFill>
                <a:latin typeface="Georgia"/>
                <a:ea typeface="Georgia"/>
                <a:cs typeface="Georgia"/>
                <a:sym typeface="Georgia"/>
              </a:rPr>
              <a:t>5. </a:t>
            </a:r>
            <a:r>
              <a:rPr lang="en" sz="1400" b="1">
                <a:solidFill>
                  <a:schemeClr val="dk2"/>
                </a:solidFill>
              </a:rPr>
              <a:t>International Breakfast Fare</a:t>
            </a:r>
            <a:endParaRPr sz="1400" b="1">
              <a:solidFill>
                <a:schemeClr val="dk2"/>
              </a:solidFill>
            </a:endParaRPr>
          </a:p>
          <a:p>
            <a:pPr marL="0" lvl="0" indent="0" rtl="0">
              <a:lnSpc>
                <a:spcPct val="139000"/>
              </a:lnSpc>
              <a:spcBef>
                <a:spcPts val="1600"/>
              </a:spcBef>
              <a:spcAft>
                <a:spcPts val="0"/>
              </a:spcAft>
              <a:buNone/>
            </a:pPr>
            <a:r>
              <a:rPr lang="en" sz="1200">
                <a:solidFill>
                  <a:schemeClr val="dk2"/>
                </a:solidFill>
              </a:rPr>
              <a:t>Ever get tired of the traditional American/english  breakfast of bacon, eggs, pancakes or cereal? Some diners are branching out and exploring new ways to start their day at restaurants which cater to more exotic breakfast offerings such as grilled fish, miso soup, steamed rice, Asian pickles and seaweed or brunch with almond whiskey buns, corned be</a:t>
            </a:r>
            <a:endParaRPr sz="1200">
              <a:solidFill>
                <a:schemeClr val="dk2"/>
              </a:solidFill>
            </a:endParaRPr>
          </a:p>
          <a:p>
            <a:pPr marL="0" lvl="0" indent="0" rtl="0">
              <a:lnSpc>
                <a:spcPct val="139000"/>
              </a:lnSpc>
              <a:spcBef>
                <a:spcPts val="2900"/>
              </a:spcBef>
              <a:spcAft>
                <a:spcPts val="0"/>
              </a:spcAft>
              <a:buNone/>
            </a:pPr>
            <a:r>
              <a:rPr lang="en" sz="1100" b="1">
                <a:solidFill>
                  <a:schemeClr val="dk2"/>
                </a:solidFill>
              </a:rPr>
              <a:t>6.Street Food Inspiration</a:t>
            </a:r>
            <a:endParaRPr sz="1100" b="1">
              <a:solidFill>
                <a:schemeClr val="dk2"/>
              </a:solidFill>
            </a:endParaRPr>
          </a:p>
          <a:p>
            <a:pPr marL="0" lvl="0" indent="0" rtl="0">
              <a:lnSpc>
                <a:spcPct val="139000"/>
              </a:lnSpc>
              <a:spcBef>
                <a:spcPts val="2900"/>
              </a:spcBef>
              <a:spcAft>
                <a:spcPts val="0"/>
              </a:spcAft>
              <a:buNone/>
            </a:pPr>
            <a:r>
              <a:rPr lang="en" sz="1100">
                <a:solidFill>
                  <a:schemeClr val="dk2"/>
                </a:solidFill>
              </a:rPr>
              <a:t>Think of street food in european country and you might conjure up visions of hot dogs, cheap pizza eco. But in recent years international street food has grown in popularity and the variety and quality is extraordinary.  As well as more and more chefs are taking the new idea from street food . </a:t>
            </a:r>
            <a:endParaRPr sz="1100">
              <a:solidFill>
                <a:schemeClr val="dk2"/>
              </a:solidFill>
            </a:endParaRPr>
          </a:p>
          <a:p>
            <a:pPr marL="0" lvl="0" indent="0" rtl="0">
              <a:lnSpc>
                <a:spcPct val="139000"/>
              </a:lnSpc>
              <a:spcBef>
                <a:spcPts val="2900"/>
              </a:spcBef>
              <a:spcAft>
                <a:spcPts val="0"/>
              </a:spcAft>
              <a:buNone/>
            </a:pPr>
            <a:endParaRPr sz="1100">
              <a:solidFill>
                <a:schemeClr val="dk2"/>
              </a:solidFill>
            </a:endParaRPr>
          </a:p>
          <a:p>
            <a:pPr marL="0" lvl="0" indent="0" rtl="0">
              <a:lnSpc>
                <a:spcPct val="139000"/>
              </a:lnSpc>
              <a:spcBef>
                <a:spcPts val="2900"/>
              </a:spcBef>
              <a:spcAft>
                <a:spcPts val="0"/>
              </a:spcAft>
              <a:buNone/>
            </a:pPr>
            <a:endParaRPr sz="1200">
              <a:solidFill>
                <a:schemeClr val="dk2"/>
              </a:solidFill>
            </a:endParaRPr>
          </a:p>
          <a:p>
            <a:pPr marL="0" lvl="0" indent="0">
              <a:spcBef>
                <a:spcPts val="2900"/>
              </a:spcBef>
              <a:spcAft>
                <a:spcPts val="0"/>
              </a:spcAft>
              <a:buNone/>
            </a:pPr>
            <a:endParaRPr/>
          </a:p>
          <a:p>
            <a:pPr marL="0" lvl="0" indent="0">
              <a:spcBef>
                <a:spcPts val="1600"/>
              </a:spcBef>
              <a:spcAft>
                <a:spcPts val="1600"/>
              </a:spcAft>
              <a:buNone/>
            </a:pPr>
            <a:endParaRPr/>
          </a:p>
        </p:txBody>
      </p:sp>
      <p:pic>
        <p:nvPicPr>
          <p:cNvPr id="131" name="Shape 131"/>
          <p:cNvPicPr preferRelativeResize="0"/>
          <p:nvPr/>
        </p:nvPicPr>
        <p:blipFill rotWithShape="1">
          <a:blip r:embed="rId3">
            <a:alphaModFix/>
          </a:blip>
          <a:srcRect b="8391"/>
          <a:stretch/>
        </p:blipFill>
        <p:spPr>
          <a:xfrm>
            <a:off x="5588375" y="2571750"/>
            <a:ext cx="3443099" cy="2319450"/>
          </a:xfrm>
          <a:prstGeom prst="rect">
            <a:avLst/>
          </a:prstGeom>
          <a:noFill/>
          <a:ln>
            <a:noFill/>
          </a:ln>
        </p:spPr>
      </p:pic>
      <p:pic>
        <p:nvPicPr>
          <p:cNvPr id="132" name="Shape 132"/>
          <p:cNvPicPr preferRelativeResize="0"/>
          <p:nvPr/>
        </p:nvPicPr>
        <p:blipFill>
          <a:blip r:embed="rId4">
            <a:alphaModFix/>
          </a:blip>
          <a:stretch>
            <a:fillRect/>
          </a:stretch>
        </p:blipFill>
        <p:spPr>
          <a:xfrm>
            <a:off x="5950125" y="0"/>
            <a:ext cx="2719600" cy="2492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Roboto"/>
                <a:ea typeface="Roboto"/>
                <a:cs typeface="Roboto"/>
                <a:sym typeface="Roboto"/>
              </a:rPr>
              <a:t>2018 Food and restaurant trends</a:t>
            </a:r>
            <a:r>
              <a:rPr lang="en"/>
              <a:t> </a:t>
            </a:r>
            <a:endParaRPr>
              <a:latin typeface="Roboto"/>
              <a:ea typeface="Roboto"/>
              <a:cs typeface="Roboto"/>
              <a:sym typeface="Roboto"/>
            </a:endParaRPr>
          </a:p>
          <a:p>
            <a:pPr marL="0" lvl="0" indent="0">
              <a:spcBef>
                <a:spcPts val="0"/>
              </a:spcBef>
              <a:spcAft>
                <a:spcPts val="0"/>
              </a:spcAft>
              <a:buNone/>
            </a:pPr>
            <a:endParaRPr/>
          </a:p>
        </p:txBody>
      </p:sp>
      <p:sp>
        <p:nvSpPr>
          <p:cNvPr id="138" name="Shape 138"/>
          <p:cNvSpPr txBox="1">
            <a:spLocks noGrp="1"/>
          </p:cNvSpPr>
          <p:nvPr>
            <p:ph type="body" idx="1"/>
          </p:nvPr>
        </p:nvSpPr>
        <p:spPr>
          <a:xfrm>
            <a:off x="311700" y="1152475"/>
            <a:ext cx="4987500" cy="3416400"/>
          </a:xfrm>
          <a:prstGeom prst="rect">
            <a:avLst/>
          </a:prstGeom>
          <a:solidFill>
            <a:srgbClr val="FFFFFF"/>
          </a:solidFill>
        </p:spPr>
        <p:txBody>
          <a:bodyPr spcFirstLastPara="1" wrap="square" lIns="91425" tIns="91425" rIns="91425" bIns="91425" anchor="t" anchorCtr="0">
            <a:noAutofit/>
          </a:bodyPr>
          <a:lstStyle/>
          <a:p>
            <a:pPr marL="0" lvl="0" indent="0">
              <a:spcBef>
                <a:spcPts val="0"/>
              </a:spcBef>
              <a:spcAft>
                <a:spcPts val="0"/>
              </a:spcAft>
              <a:buNone/>
            </a:pPr>
            <a:r>
              <a:rPr lang="en" sz="1150" b="1">
                <a:solidFill>
                  <a:srgbClr val="333333"/>
                </a:solidFill>
                <a:latin typeface="Georgia"/>
                <a:ea typeface="Georgia"/>
                <a:cs typeface="Georgia"/>
                <a:sym typeface="Georgia"/>
              </a:rPr>
              <a:t>7. High-Tech Goes Plant-Forward </a:t>
            </a:r>
            <a:endParaRPr sz="1150" b="1">
              <a:solidFill>
                <a:srgbClr val="333333"/>
              </a:solidFill>
              <a:latin typeface="Georgia"/>
              <a:ea typeface="Georgia"/>
              <a:cs typeface="Georgia"/>
              <a:sym typeface="Georgia"/>
            </a:endParaRPr>
          </a:p>
          <a:p>
            <a:pPr marL="0" lvl="0" indent="0">
              <a:spcBef>
                <a:spcPts val="1600"/>
              </a:spcBef>
              <a:spcAft>
                <a:spcPts val="0"/>
              </a:spcAft>
              <a:buNone/>
            </a:pPr>
            <a:r>
              <a:rPr lang="en" sz="1150">
                <a:solidFill>
                  <a:srgbClr val="333333"/>
                </a:solidFill>
                <a:latin typeface="Georgia"/>
                <a:ea typeface="Georgia"/>
                <a:cs typeface="Georgia"/>
                <a:sym typeface="Georgia"/>
              </a:rPr>
              <a:t>As impossible foods create burgers so delicious they can please even the most discerning meat eaters, Whole Foods in predicting more plant and protein based products created thanks to high-tech innovations. More dairy free products that taste as good as dairy alternative, new plant based yogurts and more varieties of nut milks.</a:t>
            </a:r>
            <a:endParaRPr sz="1150">
              <a:solidFill>
                <a:srgbClr val="333333"/>
              </a:solidFill>
              <a:latin typeface="Georgia"/>
              <a:ea typeface="Georgia"/>
              <a:cs typeface="Georgia"/>
              <a:sym typeface="Georgia"/>
            </a:endParaRPr>
          </a:p>
          <a:p>
            <a:pPr marL="0" lvl="0" indent="0">
              <a:spcBef>
                <a:spcPts val="1600"/>
              </a:spcBef>
              <a:spcAft>
                <a:spcPts val="0"/>
              </a:spcAft>
              <a:buNone/>
            </a:pPr>
            <a:r>
              <a:rPr lang="en" sz="1150" b="1">
                <a:solidFill>
                  <a:srgbClr val="333333"/>
                </a:solidFill>
                <a:latin typeface="Georgia"/>
                <a:ea typeface="Georgia"/>
                <a:cs typeface="Georgia"/>
                <a:sym typeface="Georgia"/>
              </a:rPr>
              <a:t>8. Puffed &amp; Popped Snacks </a:t>
            </a:r>
            <a:endParaRPr sz="1150" b="1">
              <a:solidFill>
                <a:srgbClr val="333333"/>
              </a:solidFill>
              <a:latin typeface="Georgia"/>
              <a:ea typeface="Georgia"/>
              <a:cs typeface="Georgia"/>
              <a:sym typeface="Georgia"/>
            </a:endParaRPr>
          </a:p>
          <a:p>
            <a:pPr marL="0" lvl="0" indent="0">
              <a:spcBef>
                <a:spcPts val="1600"/>
              </a:spcBef>
              <a:spcAft>
                <a:spcPts val="0"/>
              </a:spcAft>
              <a:buNone/>
            </a:pPr>
            <a:r>
              <a:rPr lang="en" sz="1150">
                <a:solidFill>
                  <a:srgbClr val="333333"/>
                </a:solidFill>
                <a:latin typeface="Georgia"/>
                <a:ea typeface="Georgia"/>
                <a:cs typeface="Georgia"/>
                <a:sym typeface="Georgia"/>
              </a:rPr>
              <a:t>Citing new developments in food technology, the company say that there’s some clever new extrusion methods (ways of combing ingredients). This means all sorts of new popped goods: expect more vegetable crisps, puffed pasta, puffed seaweeds and flavoured puffed rice.</a:t>
            </a:r>
            <a:endParaRPr sz="1150">
              <a:solidFill>
                <a:srgbClr val="333333"/>
              </a:solidFill>
              <a:latin typeface="Georgia"/>
              <a:ea typeface="Georgia"/>
              <a:cs typeface="Georgia"/>
              <a:sym typeface="Georgia"/>
            </a:endParaRPr>
          </a:p>
          <a:p>
            <a:pPr marL="0" lvl="0" indent="0">
              <a:spcBef>
                <a:spcPts val="1600"/>
              </a:spcBef>
              <a:spcAft>
                <a:spcPts val="0"/>
              </a:spcAft>
              <a:buNone/>
            </a:pPr>
            <a:endParaRPr sz="1150">
              <a:solidFill>
                <a:srgbClr val="333333"/>
              </a:solidFill>
              <a:latin typeface="Georgia"/>
              <a:ea typeface="Georgia"/>
              <a:cs typeface="Georgia"/>
              <a:sym typeface="Georgia"/>
            </a:endParaRPr>
          </a:p>
          <a:p>
            <a:pPr marL="0" lvl="0" indent="0">
              <a:spcBef>
                <a:spcPts val="1600"/>
              </a:spcBef>
              <a:spcAft>
                <a:spcPts val="0"/>
              </a:spcAft>
              <a:buNone/>
            </a:pPr>
            <a:endParaRPr/>
          </a:p>
          <a:p>
            <a:pPr marL="0" lvl="0" indent="0">
              <a:spcBef>
                <a:spcPts val="1600"/>
              </a:spcBef>
              <a:spcAft>
                <a:spcPts val="0"/>
              </a:spcAft>
              <a:buNone/>
            </a:pPr>
            <a:endParaRPr/>
          </a:p>
          <a:p>
            <a:pPr marL="0" lvl="0" indent="0">
              <a:spcBef>
                <a:spcPts val="1600"/>
              </a:spcBef>
              <a:spcAft>
                <a:spcPts val="1600"/>
              </a:spcAft>
              <a:buNone/>
            </a:pPr>
            <a:endParaRPr/>
          </a:p>
        </p:txBody>
      </p:sp>
      <p:pic>
        <p:nvPicPr>
          <p:cNvPr id="139" name="Shape 139"/>
          <p:cNvPicPr preferRelativeResize="0"/>
          <p:nvPr/>
        </p:nvPicPr>
        <p:blipFill>
          <a:blip r:embed="rId3">
            <a:alphaModFix/>
          </a:blip>
          <a:stretch>
            <a:fillRect/>
          </a:stretch>
        </p:blipFill>
        <p:spPr>
          <a:xfrm>
            <a:off x="5451600" y="1170125"/>
            <a:ext cx="3540000" cy="1991250"/>
          </a:xfrm>
          <a:prstGeom prst="rect">
            <a:avLst/>
          </a:prstGeom>
          <a:noFill/>
          <a:ln>
            <a:noFill/>
          </a:ln>
        </p:spPr>
      </p:pic>
      <p:pic>
        <p:nvPicPr>
          <p:cNvPr id="140" name="Shape 140"/>
          <p:cNvPicPr preferRelativeResize="0"/>
          <p:nvPr/>
        </p:nvPicPr>
        <p:blipFill>
          <a:blip r:embed="rId4">
            <a:alphaModFix/>
          </a:blip>
          <a:stretch>
            <a:fillRect/>
          </a:stretch>
        </p:blipFill>
        <p:spPr>
          <a:xfrm>
            <a:off x="8082075" y="445025"/>
            <a:ext cx="909525" cy="942600"/>
          </a:xfrm>
          <a:prstGeom prst="rect">
            <a:avLst/>
          </a:prstGeom>
          <a:noFill/>
          <a:ln>
            <a:noFill/>
          </a:ln>
        </p:spPr>
      </p:pic>
      <p:pic>
        <p:nvPicPr>
          <p:cNvPr id="141" name="Shape 141"/>
          <p:cNvPicPr preferRelativeResize="0"/>
          <p:nvPr/>
        </p:nvPicPr>
        <p:blipFill>
          <a:blip r:embed="rId5">
            <a:alphaModFix/>
          </a:blip>
          <a:stretch>
            <a:fillRect/>
          </a:stretch>
        </p:blipFill>
        <p:spPr>
          <a:xfrm>
            <a:off x="5683725" y="3313775"/>
            <a:ext cx="3148578" cy="16773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Roboto"/>
                <a:ea typeface="Roboto"/>
                <a:cs typeface="Roboto"/>
                <a:sym typeface="Roboto"/>
              </a:rPr>
              <a:t>2018 Food and restaurant trends</a:t>
            </a:r>
            <a:r>
              <a:rPr lang="en"/>
              <a:t> </a:t>
            </a:r>
            <a:endParaRPr>
              <a:latin typeface="Roboto"/>
              <a:ea typeface="Roboto"/>
              <a:cs typeface="Roboto"/>
              <a:sym typeface="Roboto"/>
            </a:endParaRPr>
          </a:p>
          <a:p>
            <a:pPr marL="0" lvl="0" indent="0">
              <a:spcBef>
                <a:spcPts val="0"/>
              </a:spcBef>
              <a:spcAft>
                <a:spcPts val="0"/>
              </a:spcAft>
              <a:buNone/>
            </a:pPr>
            <a:endParaRPr/>
          </a:p>
        </p:txBody>
      </p:sp>
      <p:sp>
        <p:nvSpPr>
          <p:cNvPr id="147" name="Shape 147"/>
          <p:cNvSpPr txBox="1">
            <a:spLocks noGrp="1"/>
          </p:cNvSpPr>
          <p:nvPr>
            <p:ph type="body" idx="1"/>
          </p:nvPr>
        </p:nvSpPr>
        <p:spPr>
          <a:xfrm>
            <a:off x="245250" y="1125900"/>
            <a:ext cx="4765200" cy="3858000"/>
          </a:xfrm>
          <a:prstGeom prst="rect">
            <a:avLst/>
          </a:prstGeom>
          <a:solidFill>
            <a:srgbClr val="FFFFFF"/>
          </a:solidFill>
        </p:spPr>
        <p:txBody>
          <a:bodyPr spcFirstLastPara="1" wrap="square" lIns="91425" tIns="91425" rIns="91425" bIns="91425" anchor="t" anchorCtr="0">
            <a:noAutofit/>
          </a:bodyPr>
          <a:lstStyle/>
          <a:p>
            <a:pPr marL="0" lvl="0" indent="0">
              <a:spcBef>
                <a:spcPts val="0"/>
              </a:spcBef>
              <a:spcAft>
                <a:spcPts val="0"/>
              </a:spcAft>
              <a:buNone/>
            </a:pPr>
            <a:r>
              <a:rPr lang="en" sz="1150" b="1">
                <a:solidFill>
                  <a:srgbClr val="333333"/>
                </a:solidFill>
                <a:latin typeface="Georgia"/>
                <a:ea typeface="Georgia"/>
                <a:cs typeface="Georgia"/>
                <a:sym typeface="Georgia"/>
              </a:rPr>
              <a:t>9. Tacos Come Out of Their Shell </a:t>
            </a:r>
            <a:endParaRPr sz="1150" b="1">
              <a:solidFill>
                <a:srgbClr val="333333"/>
              </a:solidFill>
              <a:latin typeface="Georgia"/>
              <a:ea typeface="Georgia"/>
              <a:cs typeface="Georgia"/>
              <a:sym typeface="Georgia"/>
            </a:endParaRPr>
          </a:p>
          <a:p>
            <a:pPr marL="0" lvl="0" indent="0">
              <a:spcBef>
                <a:spcPts val="1600"/>
              </a:spcBef>
              <a:spcAft>
                <a:spcPts val="0"/>
              </a:spcAft>
              <a:buNone/>
            </a:pPr>
            <a:r>
              <a:rPr lang="en" sz="1150">
                <a:solidFill>
                  <a:srgbClr val="333333"/>
                </a:solidFill>
                <a:latin typeface="Georgia"/>
                <a:ea typeface="Georgia"/>
                <a:cs typeface="Georgia"/>
                <a:sym typeface="Georgia"/>
              </a:rPr>
              <a:t>The company say the taco is changing, they’re speaking about more and more people choosing to use the taco for more than savory dishes, so expect taco desserts. They’re also speaking about the evolution of the tortilla as more and more people look to buy varieties made with heirloom corns. They also say we should expect more leafy greens, lettuces and seaweeds to start housing our tacos in 2018.</a:t>
            </a:r>
            <a:endParaRPr sz="1150">
              <a:solidFill>
                <a:srgbClr val="333333"/>
              </a:solidFill>
              <a:latin typeface="Georgia"/>
              <a:ea typeface="Georgia"/>
              <a:cs typeface="Georgia"/>
              <a:sym typeface="Georgia"/>
            </a:endParaRPr>
          </a:p>
          <a:p>
            <a:pPr marL="0" lvl="0" indent="0">
              <a:spcBef>
                <a:spcPts val="1600"/>
              </a:spcBef>
              <a:spcAft>
                <a:spcPts val="0"/>
              </a:spcAft>
              <a:buNone/>
            </a:pPr>
            <a:r>
              <a:rPr lang="en" sz="1150" b="1">
                <a:solidFill>
                  <a:srgbClr val="333333"/>
                </a:solidFill>
                <a:latin typeface="Georgia"/>
                <a:ea typeface="Georgia"/>
                <a:cs typeface="Georgia"/>
                <a:sym typeface="Georgia"/>
              </a:rPr>
              <a:t>10. Root-to-Stem ( no waste ) </a:t>
            </a:r>
            <a:endParaRPr sz="1150" b="1">
              <a:solidFill>
                <a:srgbClr val="333333"/>
              </a:solidFill>
              <a:latin typeface="Georgia"/>
              <a:ea typeface="Georgia"/>
              <a:cs typeface="Georgia"/>
              <a:sym typeface="Georgia"/>
            </a:endParaRPr>
          </a:p>
          <a:p>
            <a:pPr marL="0" lvl="0" indent="0">
              <a:spcBef>
                <a:spcPts val="1600"/>
              </a:spcBef>
              <a:spcAft>
                <a:spcPts val="0"/>
              </a:spcAft>
              <a:buNone/>
            </a:pPr>
            <a:r>
              <a:rPr lang="en" sz="1150">
                <a:solidFill>
                  <a:srgbClr val="333333"/>
                </a:solidFill>
                <a:latin typeface="Georgia"/>
                <a:ea typeface="Georgia"/>
                <a:cs typeface="Georgia"/>
                <a:sym typeface="Georgia"/>
              </a:rPr>
              <a:t>Root-to-stem has been alive and well for a long time within the high-end restaurant industry, but Whole Foods is predicting this to start having an impact further down the food chain. Food waste was one of the most hotly debated topics of 2017 and you can expect food producers to jump on this growing trend. Expect pickled watermelon runs, pesto made from vegetable stems and a whole host of new products that make ingenue uses for food waste.</a:t>
            </a:r>
            <a:endParaRPr sz="1150">
              <a:solidFill>
                <a:srgbClr val="333333"/>
              </a:solidFill>
              <a:latin typeface="Georgia"/>
              <a:ea typeface="Georgia"/>
              <a:cs typeface="Georgia"/>
              <a:sym typeface="Georgia"/>
            </a:endParaRPr>
          </a:p>
          <a:p>
            <a:pPr marL="0" lvl="0" indent="0">
              <a:spcBef>
                <a:spcPts val="1600"/>
              </a:spcBef>
              <a:spcAft>
                <a:spcPts val="1600"/>
              </a:spcAft>
              <a:buNone/>
            </a:pPr>
            <a:r>
              <a:rPr lang="en" sz="1150" b="1">
                <a:solidFill>
                  <a:srgbClr val="333333"/>
                </a:solidFill>
                <a:latin typeface="Georgia"/>
                <a:ea typeface="Georgia"/>
                <a:cs typeface="Georgia"/>
                <a:sym typeface="Georgia"/>
              </a:rPr>
              <a:t>1</a:t>
            </a:r>
            <a:endParaRPr/>
          </a:p>
        </p:txBody>
      </p:sp>
      <p:pic>
        <p:nvPicPr>
          <p:cNvPr id="148" name="Shape 148"/>
          <p:cNvPicPr preferRelativeResize="0"/>
          <p:nvPr/>
        </p:nvPicPr>
        <p:blipFill>
          <a:blip r:embed="rId3">
            <a:alphaModFix/>
          </a:blip>
          <a:stretch>
            <a:fillRect/>
          </a:stretch>
        </p:blipFill>
        <p:spPr>
          <a:xfrm>
            <a:off x="7495089" y="0"/>
            <a:ext cx="1715361" cy="2571750"/>
          </a:xfrm>
          <a:prstGeom prst="rect">
            <a:avLst/>
          </a:prstGeom>
          <a:noFill/>
          <a:ln>
            <a:noFill/>
          </a:ln>
        </p:spPr>
      </p:pic>
      <p:pic>
        <p:nvPicPr>
          <p:cNvPr id="149" name="Shape 149"/>
          <p:cNvPicPr preferRelativeResize="0"/>
          <p:nvPr/>
        </p:nvPicPr>
        <p:blipFill>
          <a:blip r:embed="rId4">
            <a:alphaModFix/>
          </a:blip>
          <a:stretch>
            <a:fillRect/>
          </a:stretch>
        </p:blipFill>
        <p:spPr>
          <a:xfrm>
            <a:off x="5603050" y="845825"/>
            <a:ext cx="1892050" cy="1892050"/>
          </a:xfrm>
          <a:prstGeom prst="rect">
            <a:avLst/>
          </a:prstGeom>
          <a:noFill/>
          <a:ln>
            <a:noFill/>
          </a:ln>
        </p:spPr>
      </p:pic>
      <p:pic>
        <p:nvPicPr>
          <p:cNvPr id="150" name="Shape 150"/>
          <p:cNvPicPr preferRelativeResize="0"/>
          <p:nvPr/>
        </p:nvPicPr>
        <p:blipFill>
          <a:blip r:embed="rId5">
            <a:alphaModFix/>
          </a:blip>
          <a:stretch>
            <a:fillRect/>
          </a:stretch>
        </p:blipFill>
        <p:spPr>
          <a:xfrm rot="5400000">
            <a:off x="6194450" y="2238550"/>
            <a:ext cx="2483450" cy="3149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Roboto"/>
                <a:ea typeface="Roboto"/>
                <a:cs typeface="Roboto"/>
                <a:sym typeface="Roboto"/>
              </a:rPr>
              <a:t>2018 Food and restaurant trends</a:t>
            </a:r>
            <a:r>
              <a:rPr lang="en"/>
              <a:t> </a:t>
            </a:r>
            <a:endParaRPr>
              <a:latin typeface="Roboto"/>
              <a:ea typeface="Roboto"/>
              <a:cs typeface="Roboto"/>
              <a:sym typeface="Roboto"/>
            </a:endParaRPr>
          </a:p>
          <a:p>
            <a:pPr marL="0" lvl="0" indent="0">
              <a:spcBef>
                <a:spcPts val="0"/>
              </a:spcBef>
              <a:spcAft>
                <a:spcPts val="0"/>
              </a:spcAft>
              <a:buNone/>
            </a:pPr>
            <a:endParaRPr/>
          </a:p>
        </p:txBody>
      </p:sp>
      <p:sp>
        <p:nvSpPr>
          <p:cNvPr id="156" name="Shape 156"/>
          <p:cNvSpPr txBox="1">
            <a:spLocks noGrp="1"/>
          </p:cNvSpPr>
          <p:nvPr>
            <p:ph type="body" idx="1"/>
          </p:nvPr>
        </p:nvSpPr>
        <p:spPr>
          <a:xfrm>
            <a:off x="311700" y="1017725"/>
            <a:ext cx="5017800" cy="3416400"/>
          </a:xfrm>
          <a:prstGeom prst="rect">
            <a:avLst/>
          </a:prstGeom>
          <a:solidFill>
            <a:srgbClr val="FFFFFF"/>
          </a:solidFill>
        </p:spPr>
        <p:txBody>
          <a:bodyPr spcFirstLastPara="1" wrap="square" lIns="91425" tIns="91425" rIns="91425" bIns="91425" anchor="t" anchorCtr="0">
            <a:noAutofit/>
          </a:bodyPr>
          <a:lstStyle/>
          <a:p>
            <a:pPr marL="0" lvl="0" indent="0">
              <a:spcBef>
                <a:spcPts val="0"/>
              </a:spcBef>
              <a:spcAft>
                <a:spcPts val="0"/>
              </a:spcAft>
              <a:buNone/>
            </a:pPr>
            <a:r>
              <a:rPr lang="en" sz="1100" b="1">
                <a:solidFill>
                  <a:srgbClr val="333333"/>
                </a:solidFill>
              </a:rPr>
              <a:t>11. </a:t>
            </a:r>
            <a:r>
              <a:rPr lang="en" sz="1100" b="1">
                <a:solidFill>
                  <a:schemeClr val="dk2"/>
                </a:solidFill>
              </a:rPr>
              <a:t>Sustainable Seafood</a:t>
            </a:r>
            <a:endParaRPr sz="1100" b="1">
              <a:solidFill>
                <a:schemeClr val="dk2"/>
              </a:solidFill>
            </a:endParaRPr>
          </a:p>
          <a:p>
            <a:pPr marL="0" lvl="0" indent="0" rtl="0">
              <a:lnSpc>
                <a:spcPct val="139000"/>
              </a:lnSpc>
              <a:spcBef>
                <a:spcPts val="1600"/>
              </a:spcBef>
              <a:spcAft>
                <a:spcPts val="0"/>
              </a:spcAft>
              <a:buNone/>
            </a:pPr>
            <a:r>
              <a:rPr lang="en" sz="1100">
                <a:solidFill>
                  <a:schemeClr val="dk2"/>
                </a:solidFill>
              </a:rPr>
              <a:t>The National Restaurant Association and several top chefs foresee a number of exciting changes on the horizon including an increased emphasis on sustainable seafood. This means avoiding overfished species, questionable harvesting practices and damage to marine habitats in favor of local and responsibly-farmed and caught fish and seafood</a:t>
            </a:r>
            <a:endParaRPr sz="1100">
              <a:solidFill>
                <a:schemeClr val="dk2"/>
              </a:solidFill>
            </a:endParaRPr>
          </a:p>
          <a:p>
            <a:pPr marL="0" lvl="0" indent="0" rtl="0">
              <a:lnSpc>
                <a:spcPct val="139000"/>
              </a:lnSpc>
              <a:spcBef>
                <a:spcPts val="2900"/>
              </a:spcBef>
              <a:spcAft>
                <a:spcPts val="0"/>
              </a:spcAft>
              <a:buNone/>
            </a:pPr>
            <a:r>
              <a:rPr lang="en" sz="1100">
                <a:solidFill>
                  <a:schemeClr val="dk2"/>
                </a:solidFill>
              </a:rPr>
              <a:t>12.</a:t>
            </a:r>
            <a:r>
              <a:rPr lang="en" sz="1100" b="1">
                <a:solidFill>
                  <a:srgbClr val="000000"/>
                </a:solidFill>
                <a:highlight>
                  <a:srgbClr val="FFFFFF"/>
                </a:highlight>
              </a:rPr>
              <a:t>Activated charcoal—</a:t>
            </a:r>
            <a:r>
              <a:rPr lang="en" sz="1100">
                <a:solidFill>
                  <a:srgbClr val="000000"/>
                </a:solidFill>
                <a:highlight>
                  <a:srgbClr val="FFFFFF"/>
                </a:highlight>
              </a:rPr>
              <a:t>typically created through heating carbon-rich materials like peat, wood, coal, and even coconut shells at really high temperatures—has made its way into your grooming routine, popping up in </a:t>
            </a:r>
            <a:r>
              <a:rPr lang="en" sz="1100" u="sng">
                <a:solidFill>
                  <a:srgbClr val="000000"/>
                </a:solidFill>
                <a:hlinkClick r:id="rId3"/>
              </a:rPr>
              <a:t>skin care products</a:t>
            </a:r>
            <a:r>
              <a:rPr lang="en" sz="1100">
                <a:solidFill>
                  <a:srgbClr val="000000"/>
                </a:solidFill>
                <a:highlight>
                  <a:srgbClr val="FFFFFF"/>
                </a:highlight>
              </a:rPr>
              <a:t> and </a:t>
            </a:r>
            <a:r>
              <a:rPr lang="en" sz="1100" u="sng">
                <a:solidFill>
                  <a:srgbClr val="000000"/>
                </a:solidFill>
                <a:hlinkClick r:id="rId4"/>
              </a:rPr>
              <a:t>toothpaste</a:t>
            </a:r>
            <a:r>
              <a:rPr lang="en" sz="1100">
                <a:solidFill>
                  <a:srgbClr val="000000"/>
                </a:solidFill>
                <a:highlight>
                  <a:srgbClr val="FFFFFF"/>
                </a:highlight>
              </a:rPr>
              <a:t>. Now it's going one step further: into your food.</a:t>
            </a:r>
            <a:endParaRPr sz="1100">
              <a:solidFill>
                <a:schemeClr val="dk2"/>
              </a:solidFill>
            </a:endParaRPr>
          </a:p>
          <a:p>
            <a:pPr marL="0" lvl="0" indent="0">
              <a:spcBef>
                <a:spcPts val="2900"/>
              </a:spcBef>
              <a:spcAft>
                <a:spcPts val="1600"/>
              </a:spcAft>
              <a:buNone/>
            </a:pPr>
            <a:endParaRPr sz="1150" b="1">
              <a:solidFill>
                <a:srgbClr val="333333"/>
              </a:solidFill>
              <a:latin typeface="Georgia"/>
              <a:ea typeface="Georgia"/>
              <a:cs typeface="Georgia"/>
              <a:sym typeface="Georgia"/>
            </a:endParaRPr>
          </a:p>
        </p:txBody>
      </p:sp>
      <p:pic>
        <p:nvPicPr>
          <p:cNvPr id="157" name="Shape 157"/>
          <p:cNvPicPr preferRelativeResize="0"/>
          <p:nvPr/>
        </p:nvPicPr>
        <p:blipFill>
          <a:blip r:embed="rId5">
            <a:alphaModFix/>
          </a:blip>
          <a:stretch>
            <a:fillRect/>
          </a:stretch>
        </p:blipFill>
        <p:spPr>
          <a:xfrm>
            <a:off x="5634300" y="93575"/>
            <a:ext cx="3509701" cy="2339060"/>
          </a:xfrm>
          <a:prstGeom prst="rect">
            <a:avLst/>
          </a:prstGeom>
          <a:noFill/>
          <a:ln>
            <a:noFill/>
          </a:ln>
        </p:spPr>
      </p:pic>
      <p:pic>
        <p:nvPicPr>
          <p:cNvPr id="158" name="Shape 158"/>
          <p:cNvPicPr preferRelativeResize="0"/>
          <p:nvPr/>
        </p:nvPicPr>
        <p:blipFill>
          <a:blip r:embed="rId6">
            <a:alphaModFix/>
          </a:blip>
          <a:stretch>
            <a:fillRect/>
          </a:stretch>
        </p:blipFill>
        <p:spPr>
          <a:xfrm>
            <a:off x="5481900" y="2585035"/>
            <a:ext cx="3509701" cy="22311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4" name="Shape 1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65" name="Shape 165"/>
          <p:cNvPicPr preferRelativeResize="0"/>
          <p:nvPr/>
        </p:nvPicPr>
        <p:blipFill>
          <a:blip r:embed="rId3">
            <a:alphaModFix/>
          </a:blip>
          <a:stretch>
            <a:fillRect/>
          </a:stretch>
        </p:blipFill>
        <p:spPr>
          <a:xfrm>
            <a:off x="311700" y="86325"/>
            <a:ext cx="8460176" cy="5057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1" name="Shape 1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72" name="Shape 172"/>
          <p:cNvPicPr preferRelativeResize="0"/>
          <p:nvPr/>
        </p:nvPicPr>
        <p:blipFill>
          <a:blip r:embed="rId3">
            <a:alphaModFix/>
          </a:blip>
          <a:stretch>
            <a:fillRect/>
          </a:stretch>
        </p:blipFill>
        <p:spPr>
          <a:xfrm>
            <a:off x="311700" y="401002"/>
            <a:ext cx="8146749" cy="45825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8" name="Shape 1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79" name="Shape 179"/>
          <p:cNvPicPr preferRelativeResize="0"/>
          <p:nvPr/>
        </p:nvPicPr>
        <p:blipFill rotWithShape="1">
          <a:blip r:embed="rId3">
            <a:alphaModFix/>
          </a:blip>
          <a:srcRect/>
          <a:stretch/>
        </p:blipFill>
        <p:spPr>
          <a:xfrm>
            <a:off x="4871775" y="1049875"/>
            <a:ext cx="4205774" cy="3621600"/>
          </a:xfrm>
          <a:prstGeom prst="rect">
            <a:avLst/>
          </a:prstGeom>
          <a:noFill/>
          <a:ln>
            <a:noFill/>
          </a:ln>
        </p:spPr>
      </p:pic>
      <p:pic>
        <p:nvPicPr>
          <p:cNvPr id="180" name="Shape 180"/>
          <p:cNvPicPr preferRelativeResize="0"/>
          <p:nvPr/>
        </p:nvPicPr>
        <p:blipFill>
          <a:blip r:embed="rId4">
            <a:alphaModFix/>
          </a:blip>
          <a:stretch>
            <a:fillRect/>
          </a:stretch>
        </p:blipFill>
        <p:spPr>
          <a:xfrm>
            <a:off x="0" y="1049875"/>
            <a:ext cx="4871775" cy="3621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6" name="Shape 1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87" name="Shape 187"/>
          <p:cNvPicPr preferRelativeResize="0"/>
          <p:nvPr/>
        </p:nvPicPr>
        <p:blipFill>
          <a:blip r:embed="rId3">
            <a:alphaModFix/>
          </a:blip>
          <a:stretch>
            <a:fillRect/>
          </a:stretch>
        </p:blipFill>
        <p:spPr>
          <a:xfrm>
            <a:off x="290036" y="0"/>
            <a:ext cx="8563928"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3" name="Shape 1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94" name="Shape 19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1" name="Shape 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sz="2400"/>
              <a:t>Introduction.  </a:t>
            </a:r>
            <a:endParaRPr sz="2400"/>
          </a:p>
          <a:p>
            <a:pPr marL="457200" lvl="0" indent="-381000" rtl="0">
              <a:spcBef>
                <a:spcPts val="0"/>
              </a:spcBef>
              <a:spcAft>
                <a:spcPts val="0"/>
              </a:spcAft>
              <a:buSzPts val="2400"/>
              <a:buChar char="●"/>
            </a:pPr>
            <a:r>
              <a:rPr lang="en" sz="2400"/>
              <a:t> Gastro side of Dining effect .</a:t>
            </a:r>
            <a:endParaRPr sz="2400"/>
          </a:p>
          <a:p>
            <a:pPr marL="457200" lvl="0" indent="-381000" rtl="0">
              <a:spcBef>
                <a:spcPts val="0"/>
              </a:spcBef>
              <a:spcAft>
                <a:spcPts val="0"/>
              </a:spcAft>
              <a:buSzPts val="2400"/>
              <a:buChar char="●"/>
            </a:pPr>
            <a:r>
              <a:rPr lang="en" sz="2400"/>
              <a:t>Food in social media. </a:t>
            </a:r>
            <a:endParaRPr sz="2400"/>
          </a:p>
          <a:p>
            <a:pPr marL="457200" lvl="0" indent="-381000" rtl="0">
              <a:spcBef>
                <a:spcPts val="0"/>
              </a:spcBef>
              <a:spcAft>
                <a:spcPts val="0"/>
              </a:spcAft>
              <a:buSzPts val="2400"/>
              <a:buChar char="●"/>
            </a:pPr>
            <a:r>
              <a:rPr lang="en" sz="2400"/>
              <a:t>Trend in food + influences. </a:t>
            </a:r>
            <a:endParaRPr sz="2400"/>
          </a:p>
          <a:p>
            <a:pPr marL="457200" lvl="0" indent="-381000" rtl="0">
              <a:spcBef>
                <a:spcPts val="0"/>
              </a:spcBef>
              <a:spcAft>
                <a:spcPts val="0"/>
              </a:spcAft>
              <a:buSzPts val="2400"/>
              <a:buChar char="●"/>
            </a:pPr>
            <a:r>
              <a:rPr lang="en" sz="2400"/>
              <a:t> Entertaining presentation. </a:t>
            </a:r>
            <a:endParaRPr sz="2400"/>
          </a:p>
          <a:p>
            <a:pPr marL="457200" lvl="0" indent="-381000" rtl="0">
              <a:spcBef>
                <a:spcPts val="0"/>
              </a:spcBef>
              <a:spcAft>
                <a:spcPts val="0"/>
              </a:spcAft>
              <a:buSzPts val="2400"/>
              <a:buChar char="●"/>
            </a:pPr>
            <a:r>
              <a:rPr lang="en" sz="2400"/>
              <a:t>Presentaning </a:t>
            </a:r>
            <a:endParaRPr sz="2400"/>
          </a:p>
          <a:p>
            <a:pPr marL="457200" lvl="0" indent="-381000" rtl="0">
              <a:spcBef>
                <a:spcPts val="0"/>
              </a:spcBef>
              <a:spcAft>
                <a:spcPts val="0"/>
              </a:spcAft>
              <a:buSzPts val="2400"/>
              <a:buChar char="●"/>
            </a:pPr>
            <a:r>
              <a:rPr lang="en" sz="2400"/>
              <a:t>Question and general .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Shape 199"/>
          <p:cNvPicPr preferRelativeResize="0"/>
          <p:nvPr/>
        </p:nvPicPr>
        <p:blipFill>
          <a:blip r:embed="rId3">
            <a:alphaModFix/>
          </a:blip>
          <a:stretch>
            <a:fillRect/>
          </a:stretch>
        </p:blipFill>
        <p:spPr>
          <a:xfrm>
            <a:off x="2857929" y="0"/>
            <a:ext cx="3428143"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FACT</a:t>
            </a:r>
            <a:endParaRPr/>
          </a:p>
          <a:p>
            <a:pPr marL="0" lvl="0" indent="0">
              <a:spcBef>
                <a:spcPts val="0"/>
              </a:spcBef>
              <a:spcAft>
                <a:spcPts val="0"/>
              </a:spcAft>
              <a:buNone/>
            </a:pPr>
            <a:endParaRPr/>
          </a:p>
        </p:txBody>
      </p:sp>
      <p:sp>
        <p:nvSpPr>
          <p:cNvPr id="67" name="Shape 67"/>
          <p:cNvSpPr txBox="1">
            <a:spLocks noGrp="1"/>
          </p:cNvSpPr>
          <p:nvPr>
            <p:ph type="body" idx="1"/>
          </p:nvPr>
        </p:nvSpPr>
        <p:spPr>
          <a:xfrm>
            <a:off x="311700" y="1152475"/>
            <a:ext cx="47724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sz="2400">
                <a:solidFill>
                  <a:srgbClr val="333333"/>
                </a:solidFill>
                <a:highlight>
                  <a:srgbClr val="FFFFFF"/>
                </a:highlight>
              </a:rPr>
              <a:t>Over 208 million Instagram posts have been hashtagged "food" on the photosharing app since it was founded in 2010. This has compelled restaurants, food growers and the retail market to pay attention.</a:t>
            </a:r>
            <a:endParaRPr sz="2400">
              <a:latin typeface="Roboto"/>
              <a:ea typeface="Roboto"/>
              <a:cs typeface="Roboto"/>
              <a:sym typeface="Roboto"/>
            </a:endParaRPr>
          </a:p>
        </p:txBody>
      </p:sp>
      <p:pic>
        <p:nvPicPr>
          <p:cNvPr id="68" name="Shape 68"/>
          <p:cNvPicPr preferRelativeResize="0"/>
          <p:nvPr/>
        </p:nvPicPr>
        <p:blipFill>
          <a:blip r:embed="rId3">
            <a:alphaModFix/>
          </a:blip>
          <a:stretch>
            <a:fillRect/>
          </a:stretch>
        </p:blipFill>
        <p:spPr>
          <a:xfrm>
            <a:off x="5236500" y="1152475"/>
            <a:ext cx="3755099" cy="25105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introduction  </a:t>
            </a:r>
            <a:endParaRPr/>
          </a:p>
        </p:txBody>
      </p:sp>
      <p:sp>
        <p:nvSpPr>
          <p:cNvPr id="74" name="Shape 74"/>
          <p:cNvSpPr txBox="1">
            <a:spLocks noGrp="1"/>
          </p:cNvSpPr>
          <p:nvPr>
            <p:ph type="body" idx="1"/>
          </p:nvPr>
        </p:nvSpPr>
        <p:spPr>
          <a:xfrm>
            <a:off x="311700" y="1152475"/>
            <a:ext cx="5131800" cy="375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Roboto"/>
                <a:ea typeface="Roboto"/>
                <a:cs typeface="Roboto"/>
                <a:sym typeface="Roboto"/>
              </a:rPr>
              <a:t>you are not just here to make food, you here to cook! delicious ,balanced,  healthy and personal, this food should lift people mood, create memory and bring joy! </a:t>
            </a:r>
            <a:endParaRPr>
              <a:latin typeface="Roboto"/>
              <a:ea typeface="Roboto"/>
              <a:cs typeface="Roboto"/>
              <a:sym typeface="Roboto"/>
            </a:endParaRPr>
          </a:p>
          <a:p>
            <a:pPr marL="0" lvl="0" indent="0" rtl="0">
              <a:spcBef>
                <a:spcPts val="1600"/>
              </a:spcBef>
              <a:spcAft>
                <a:spcPts val="0"/>
              </a:spcAft>
              <a:buNone/>
            </a:pPr>
            <a:r>
              <a:rPr lang="en">
                <a:latin typeface="Roboto"/>
                <a:ea typeface="Roboto"/>
                <a:cs typeface="Roboto"/>
                <a:sym typeface="Roboto"/>
              </a:rPr>
              <a:t>Feet your  “playground” to the food you want to present  and make sure they are pillar to itch other  !   </a:t>
            </a:r>
            <a:endParaRPr>
              <a:latin typeface="Roboto"/>
              <a:ea typeface="Roboto"/>
              <a:cs typeface="Roboto"/>
              <a:sym typeface="Roboto"/>
            </a:endParaRPr>
          </a:p>
          <a:p>
            <a:pPr marL="0" marR="0" lvl="0" indent="0" algn="l" rtl="0">
              <a:lnSpc>
                <a:spcPct val="115000"/>
              </a:lnSpc>
              <a:spcBef>
                <a:spcPts val="1600"/>
              </a:spcBef>
              <a:spcAft>
                <a:spcPts val="0"/>
              </a:spcAft>
              <a:buClr>
                <a:srgbClr val="000000"/>
              </a:buClr>
              <a:buSzPts val="1100"/>
              <a:buFont typeface="Arial"/>
              <a:buNone/>
            </a:pPr>
            <a:r>
              <a:rPr lang="en">
                <a:latin typeface="Roboto"/>
                <a:ea typeface="Roboto"/>
                <a:cs typeface="Roboto"/>
                <a:sym typeface="Roboto"/>
              </a:rPr>
              <a:t>you would like to see people receiving the plate ,taking the phone out, taking couple of photos then they taste the food, joy need to appear on them face ! that's the kpi !</a:t>
            </a:r>
            <a:endParaRPr>
              <a:latin typeface="Roboto"/>
              <a:ea typeface="Roboto"/>
              <a:cs typeface="Roboto"/>
              <a:sym typeface="Roboto"/>
            </a:endParaRPr>
          </a:p>
          <a:p>
            <a:pPr marL="0" lvl="0" indent="0" rtl="0">
              <a:spcBef>
                <a:spcPts val="1600"/>
              </a:spcBef>
              <a:spcAft>
                <a:spcPts val="1600"/>
              </a:spcAft>
              <a:buNone/>
            </a:pPr>
            <a:endParaRPr/>
          </a:p>
        </p:txBody>
      </p:sp>
      <p:pic>
        <p:nvPicPr>
          <p:cNvPr id="75" name="Shape 75"/>
          <p:cNvPicPr preferRelativeResize="0"/>
          <p:nvPr/>
        </p:nvPicPr>
        <p:blipFill>
          <a:blip r:embed="rId3">
            <a:alphaModFix/>
          </a:blip>
          <a:stretch>
            <a:fillRect/>
          </a:stretch>
        </p:blipFill>
        <p:spPr>
          <a:xfrm>
            <a:off x="5608525" y="307950"/>
            <a:ext cx="3395700" cy="2263800"/>
          </a:xfrm>
          <a:prstGeom prst="rect">
            <a:avLst/>
          </a:prstGeom>
          <a:noFill/>
          <a:ln>
            <a:noFill/>
          </a:ln>
        </p:spPr>
      </p:pic>
      <p:pic>
        <p:nvPicPr>
          <p:cNvPr id="76" name="Shape 76"/>
          <p:cNvPicPr preferRelativeResize="0"/>
          <p:nvPr/>
        </p:nvPicPr>
        <p:blipFill>
          <a:blip r:embed="rId4">
            <a:alphaModFix/>
          </a:blip>
          <a:stretch>
            <a:fillRect/>
          </a:stretch>
        </p:blipFill>
        <p:spPr>
          <a:xfrm>
            <a:off x="5548750" y="2690150"/>
            <a:ext cx="3455475" cy="17709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0" y="3878200"/>
            <a:ext cx="6205500" cy="965700"/>
          </a:xfrm>
          <a:prstGeom prst="rect">
            <a:avLst/>
          </a:prstGeom>
        </p:spPr>
        <p:txBody>
          <a:bodyPr spcFirstLastPara="1" wrap="square" lIns="91425" tIns="91425" rIns="91425" bIns="91425" anchor="t" anchorCtr="0">
            <a:noAutofit/>
          </a:bodyPr>
          <a:lstStyle/>
          <a:p>
            <a:pPr marL="0" lvl="0" indent="0" rtl="0">
              <a:lnSpc>
                <a:spcPct val="125000"/>
              </a:lnSpc>
              <a:spcBef>
                <a:spcPts val="800"/>
              </a:spcBef>
              <a:spcAft>
                <a:spcPts val="0"/>
              </a:spcAft>
              <a:buNone/>
            </a:pPr>
            <a:r>
              <a:rPr lang="en" sz="1650">
                <a:solidFill>
                  <a:srgbClr val="E06666"/>
                </a:solidFill>
              </a:rPr>
              <a:t>only around 25% of our flavor experience is due to taste and touch. visual is one key and most important is our sense of smell.</a:t>
            </a:r>
            <a:endParaRPr sz="1650">
              <a:solidFill>
                <a:srgbClr val="E06666"/>
              </a:solidFill>
            </a:endParaRPr>
          </a:p>
          <a:p>
            <a:pPr marL="0" lvl="0" indent="0" rtl="0">
              <a:spcBef>
                <a:spcPts val="0"/>
              </a:spcBef>
              <a:spcAft>
                <a:spcPts val="0"/>
              </a:spcAft>
              <a:buNone/>
            </a:pPr>
            <a:endParaRPr/>
          </a:p>
        </p:txBody>
      </p:sp>
      <p:sp>
        <p:nvSpPr>
          <p:cNvPr id="82" name="Shape 82"/>
          <p:cNvSpPr txBox="1">
            <a:spLocks noGrp="1"/>
          </p:cNvSpPr>
          <p:nvPr>
            <p:ph type="body" idx="1"/>
          </p:nvPr>
        </p:nvSpPr>
        <p:spPr>
          <a:xfrm>
            <a:off x="185400" y="863550"/>
            <a:ext cx="60201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rgbClr val="808080"/>
                </a:solidFill>
                <a:highlight>
                  <a:srgbClr val="FFFFFF"/>
                </a:highlight>
                <a:latin typeface="Roboto"/>
                <a:ea typeface="Roboto"/>
                <a:cs typeface="Roboto"/>
                <a:sym typeface="Roboto"/>
              </a:rPr>
              <a:t>It's long been understood that our experience of food is a complex story and evolves all our 5 senses. Even though </a:t>
            </a:r>
            <a:r>
              <a:rPr lang="en" sz="1400">
                <a:latin typeface="Roboto"/>
                <a:ea typeface="Roboto"/>
                <a:cs typeface="Roboto"/>
                <a:sym typeface="Roboto"/>
              </a:rPr>
              <a:t>sight</a:t>
            </a:r>
            <a:r>
              <a:rPr lang="en" sz="1400">
                <a:solidFill>
                  <a:srgbClr val="808080"/>
                </a:solidFill>
                <a:highlight>
                  <a:srgbClr val="FFFFFF"/>
                </a:highlight>
                <a:latin typeface="Roboto"/>
                <a:ea typeface="Roboto"/>
                <a:cs typeface="Roboto"/>
                <a:sym typeface="Roboto"/>
              </a:rPr>
              <a:t> impact of colors, well presentation of food, expectation of crunchiness(texture) affect our perception. there is no doubt that our flavour experience is mainly made up of the main sensations of </a:t>
            </a:r>
            <a:r>
              <a:rPr lang="en" sz="1400" b="1">
                <a:solidFill>
                  <a:srgbClr val="808080"/>
                </a:solidFill>
                <a:highlight>
                  <a:srgbClr val="FFFFFF"/>
                </a:highlight>
                <a:latin typeface="Roboto"/>
                <a:ea typeface="Roboto"/>
                <a:cs typeface="Roboto"/>
                <a:sym typeface="Roboto"/>
              </a:rPr>
              <a:t>look, </a:t>
            </a:r>
            <a:r>
              <a:rPr lang="en" sz="1400" b="1">
                <a:latin typeface="Roboto"/>
                <a:ea typeface="Roboto"/>
                <a:cs typeface="Roboto"/>
                <a:sym typeface="Roboto"/>
              </a:rPr>
              <a:t>touch smell</a:t>
            </a:r>
            <a:r>
              <a:rPr lang="en" sz="1400" b="1">
                <a:solidFill>
                  <a:srgbClr val="808080"/>
                </a:solidFill>
                <a:highlight>
                  <a:srgbClr val="FFFFFF"/>
                </a:highlight>
                <a:latin typeface="Roboto"/>
                <a:ea typeface="Roboto"/>
                <a:cs typeface="Roboto"/>
                <a:sym typeface="Roboto"/>
              </a:rPr>
              <a:t> </a:t>
            </a:r>
            <a:r>
              <a:rPr lang="en" sz="1400" b="1">
                <a:latin typeface="Roboto"/>
                <a:ea typeface="Roboto"/>
                <a:cs typeface="Roboto"/>
                <a:sym typeface="Roboto"/>
              </a:rPr>
              <a:t>&amp;.taste,</a:t>
            </a:r>
            <a:r>
              <a:rPr lang="en" sz="1400">
                <a:latin typeface="Roboto"/>
                <a:ea typeface="Roboto"/>
                <a:cs typeface="Roboto"/>
                <a:sym typeface="Roboto"/>
              </a:rPr>
              <a:t> </a:t>
            </a:r>
            <a:endParaRPr sz="1400">
              <a:latin typeface="Roboto"/>
              <a:ea typeface="Roboto"/>
              <a:cs typeface="Roboto"/>
              <a:sym typeface="Roboto"/>
            </a:endParaRPr>
          </a:p>
          <a:p>
            <a:pPr marL="0" lvl="0" indent="0" rtl="0">
              <a:spcBef>
                <a:spcPts val="1600"/>
              </a:spcBef>
              <a:spcAft>
                <a:spcPts val="0"/>
              </a:spcAft>
              <a:buNone/>
            </a:pPr>
            <a:r>
              <a:rPr lang="en" sz="1400">
                <a:solidFill>
                  <a:srgbClr val="808080"/>
                </a:solidFill>
                <a:latin typeface="Roboto"/>
                <a:ea typeface="Roboto"/>
                <a:cs typeface="Roboto"/>
                <a:sym typeface="Roboto"/>
              </a:rPr>
              <a:t>The sense of </a:t>
            </a:r>
            <a:r>
              <a:rPr lang="en" sz="1400">
                <a:latin typeface="Roboto"/>
                <a:ea typeface="Roboto"/>
                <a:cs typeface="Roboto"/>
                <a:sym typeface="Roboto"/>
              </a:rPr>
              <a:t>taste</a:t>
            </a:r>
            <a:r>
              <a:rPr lang="en" sz="1400">
                <a:solidFill>
                  <a:srgbClr val="808080"/>
                </a:solidFill>
                <a:latin typeface="Roboto"/>
                <a:ea typeface="Roboto"/>
                <a:cs typeface="Roboto"/>
                <a:sym typeface="Roboto"/>
              </a:rPr>
              <a:t> is easily connected to our flavour experience. While tasting food we detect the 5 basic tastes in our mouth and on our tongue: </a:t>
            </a:r>
            <a:r>
              <a:rPr lang="en" sz="1400" b="1">
                <a:solidFill>
                  <a:srgbClr val="808080"/>
                </a:solidFill>
                <a:latin typeface="Roboto"/>
                <a:ea typeface="Roboto"/>
                <a:cs typeface="Roboto"/>
                <a:sym typeface="Roboto"/>
              </a:rPr>
              <a:t>sweet, salt, bitter, sour and umami.</a:t>
            </a:r>
            <a:endParaRPr sz="1400" b="1">
              <a:solidFill>
                <a:srgbClr val="808080"/>
              </a:solidFill>
              <a:latin typeface="Roboto"/>
              <a:ea typeface="Roboto"/>
              <a:cs typeface="Roboto"/>
              <a:sym typeface="Roboto"/>
            </a:endParaRPr>
          </a:p>
          <a:p>
            <a:pPr marL="0" lvl="0" indent="0" rtl="0">
              <a:spcBef>
                <a:spcPts val="800"/>
              </a:spcBef>
              <a:spcAft>
                <a:spcPts val="0"/>
              </a:spcAft>
              <a:buNone/>
            </a:pPr>
            <a:r>
              <a:rPr lang="en" sz="1400">
                <a:solidFill>
                  <a:srgbClr val="808080"/>
                </a:solidFill>
                <a:latin typeface="Roboto"/>
                <a:ea typeface="Roboto"/>
                <a:cs typeface="Roboto"/>
                <a:sym typeface="Roboto"/>
              </a:rPr>
              <a:t>The </a:t>
            </a:r>
            <a:r>
              <a:rPr lang="en" sz="1400">
                <a:latin typeface="Roboto"/>
                <a:ea typeface="Roboto"/>
                <a:cs typeface="Roboto"/>
                <a:sym typeface="Roboto"/>
              </a:rPr>
              <a:t>feeling</a:t>
            </a:r>
            <a:r>
              <a:rPr lang="en" sz="1400">
                <a:solidFill>
                  <a:srgbClr val="808080"/>
                </a:solidFill>
                <a:latin typeface="Roboto"/>
                <a:ea typeface="Roboto"/>
                <a:cs typeface="Roboto"/>
                <a:sym typeface="Roboto"/>
              </a:rPr>
              <a:t> we experience while biting and chewing our food makes us experience </a:t>
            </a:r>
            <a:r>
              <a:rPr lang="en" sz="1400">
                <a:latin typeface="Roboto"/>
                <a:ea typeface="Roboto"/>
                <a:cs typeface="Roboto"/>
                <a:sym typeface="Roboto"/>
              </a:rPr>
              <a:t>texture, freshness and pungency/spicy.</a:t>
            </a:r>
            <a:endParaRPr sz="1400">
              <a:latin typeface="Roboto"/>
              <a:ea typeface="Roboto"/>
              <a:cs typeface="Roboto"/>
              <a:sym typeface="Roboto"/>
            </a:endParaRPr>
          </a:p>
          <a:p>
            <a:pPr marL="0" lvl="0" indent="0" rtl="0">
              <a:spcBef>
                <a:spcPts val="600"/>
              </a:spcBef>
              <a:spcAft>
                <a:spcPts val="1600"/>
              </a:spcAft>
              <a:buNone/>
            </a:pPr>
            <a:endParaRPr sz="1200">
              <a:latin typeface="Roboto"/>
              <a:ea typeface="Roboto"/>
              <a:cs typeface="Roboto"/>
              <a:sym typeface="Roboto"/>
            </a:endParaRPr>
          </a:p>
        </p:txBody>
      </p:sp>
      <p:sp>
        <p:nvSpPr>
          <p:cNvPr id="83" name="Shape 83"/>
          <p:cNvSpPr txBox="1"/>
          <p:nvPr/>
        </p:nvSpPr>
        <p:spPr>
          <a:xfrm>
            <a:off x="311700" y="176575"/>
            <a:ext cx="5767500" cy="77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chemeClr val="lt1"/>
                </a:solidFill>
                <a:highlight>
                  <a:schemeClr val="dk1"/>
                </a:highlight>
                <a:latin typeface="Montserrat"/>
                <a:ea typeface="Montserrat"/>
                <a:cs typeface="Montserrat"/>
                <a:sym typeface="Montserrat"/>
              </a:rPr>
              <a:t>the dinning effect </a:t>
            </a:r>
            <a:endParaRPr sz="2800">
              <a:solidFill>
                <a:schemeClr val="dk1"/>
              </a:solidFill>
            </a:endParaRPr>
          </a:p>
        </p:txBody>
      </p:sp>
      <p:pic>
        <p:nvPicPr>
          <p:cNvPr id="84" name="Shape 84"/>
          <p:cNvPicPr preferRelativeResize="0"/>
          <p:nvPr/>
        </p:nvPicPr>
        <p:blipFill>
          <a:blip r:embed="rId3">
            <a:alphaModFix/>
          </a:blip>
          <a:stretch>
            <a:fillRect/>
          </a:stretch>
        </p:blipFill>
        <p:spPr>
          <a:xfrm>
            <a:off x="6079200" y="2331050"/>
            <a:ext cx="3047350" cy="2512851"/>
          </a:xfrm>
          <a:prstGeom prst="rect">
            <a:avLst/>
          </a:prstGeom>
          <a:noFill/>
          <a:ln>
            <a:noFill/>
          </a:ln>
        </p:spPr>
      </p:pic>
      <p:pic>
        <p:nvPicPr>
          <p:cNvPr id="85" name="Shape 85"/>
          <p:cNvPicPr preferRelativeResize="0"/>
          <p:nvPr/>
        </p:nvPicPr>
        <p:blipFill rotWithShape="1">
          <a:blip r:embed="rId4">
            <a:alphaModFix/>
          </a:blip>
          <a:srcRect b="7723"/>
          <a:stretch/>
        </p:blipFill>
        <p:spPr>
          <a:xfrm>
            <a:off x="7126768" y="0"/>
            <a:ext cx="1817107" cy="218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Roboto"/>
                <a:ea typeface="Roboto"/>
                <a:cs typeface="Roboto"/>
                <a:sym typeface="Roboto"/>
              </a:rPr>
              <a:t>5 Taste element </a:t>
            </a:r>
            <a:endParaRPr>
              <a:latin typeface="Roboto"/>
              <a:ea typeface="Roboto"/>
              <a:cs typeface="Roboto"/>
              <a:sym typeface="Roboto"/>
            </a:endParaRPr>
          </a:p>
        </p:txBody>
      </p:sp>
      <p:sp>
        <p:nvSpPr>
          <p:cNvPr id="91" name="Shape 91"/>
          <p:cNvSpPr txBox="1">
            <a:spLocks noGrp="1"/>
          </p:cNvSpPr>
          <p:nvPr>
            <p:ph type="body" idx="1"/>
          </p:nvPr>
        </p:nvSpPr>
        <p:spPr>
          <a:xfrm>
            <a:off x="101175" y="1017725"/>
            <a:ext cx="6171900" cy="355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a:latin typeface="Roboto"/>
                <a:ea typeface="Roboto"/>
                <a:cs typeface="Roboto"/>
                <a:sym typeface="Roboto"/>
              </a:rPr>
              <a:t>the 4 main taste are- salty, sweet, sour, bitter/spicy</a:t>
            </a:r>
            <a:endParaRPr sz="1600">
              <a:latin typeface="Roboto"/>
              <a:ea typeface="Roboto"/>
              <a:cs typeface="Roboto"/>
              <a:sym typeface="Roboto"/>
            </a:endParaRPr>
          </a:p>
          <a:p>
            <a:pPr marL="0" lvl="0" indent="0" rtl="0">
              <a:spcBef>
                <a:spcPts val="1600"/>
              </a:spcBef>
              <a:spcAft>
                <a:spcPts val="0"/>
              </a:spcAft>
              <a:buClr>
                <a:schemeClr val="dk1"/>
              </a:buClr>
              <a:buSzPts val="1100"/>
              <a:buFont typeface="Arial"/>
              <a:buNone/>
            </a:pPr>
            <a:r>
              <a:rPr lang="en" sz="1600">
                <a:latin typeface="Roboto"/>
                <a:ea typeface="Roboto"/>
                <a:cs typeface="Roboto"/>
                <a:sym typeface="Roboto"/>
              </a:rPr>
              <a:t> Itch one of them represent different element in your dish and combine to create something new. </a:t>
            </a:r>
            <a:endParaRPr sz="1600">
              <a:latin typeface="Roboto"/>
              <a:ea typeface="Roboto"/>
              <a:cs typeface="Roboto"/>
              <a:sym typeface="Roboto"/>
            </a:endParaRPr>
          </a:p>
          <a:p>
            <a:pPr marL="0" lvl="0" indent="0" rtl="0">
              <a:spcBef>
                <a:spcPts val="1600"/>
              </a:spcBef>
              <a:spcAft>
                <a:spcPts val="0"/>
              </a:spcAft>
              <a:buNone/>
            </a:pPr>
            <a:r>
              <a:rPr lang="en" sz="1600">
                <a:latin typeface="Roboto"/>
                <a:ea typeface="Roboto"/>
                <a:cs typeface="Roboto"/>
                <a:sym typeface="Roboto"/>
              </a:rPr>
              <a:t>when we or nature balanced all of those 4 together we create the 5 savoury ( umami)  </a:t>
            </a:r>
            <a:endParaRPr sz="1600">
              <a:solidFill>
                <a:srgbClr val="7E8083"/>
              </a:solidFill>
              <a:latin typeface="Roboto"/>
              <a:ea typeface="Roboto"/>
              <a:cs typeface="Roboto"/>
              <a:sym typeface="Roboto"/>
            </a:endParaRPr>
          </a:p>
          <a:p>
            <a:pPr marL="0" lvl="0" indent="0" rtl="0">
              <a:spcBef>
                <a:spcPts val="1600"/>
              </a:spcBef>
              <a:spcAft>
                <a:spcPts val="0"/>
              </a:spcAft>
              <a:buNone/>
            </a:pPr>
            <a:r>
              <a:rPr lang="en" sz="1600" b="1">
                <a:solidFill>
                  <a:srgbClr val="7E8083"/>
                </a:solidFill>
                <a:latin typeface="Roboto"/>
                <a:ea typeface="Roboto"/>
                <a:cs typeface="Roboto"/>
                <a:sym typeface="Roboto"/>
              </a:rPr>
              <a:t>If a flavor balances another flavor, it means it counteracts or offsets that flavor to achieve an even more harmonious taste. For example, </a:t>
            </a:r>
            <a:endParaRPr sz="1600" b="1">
              <a:solidFill>
                <a:srgbClr val="7E8083"/>
              </a:solidFill>
              <a:latin typeface="Roboto"/>
              <a:ea typeface="Roboto"/>
              <a:cs typeface="Roboto"/>
              <a:sym typeface="Roboto"/>
            </a:endParaRPr>
          </a:p>
          <a:p>
            <a:pPr marL="0" lvl="0" indent="0" rtl="0">
              <a:spcBef>
                <a:spcPts val="1600"/>
              </a:spcBef>
              <a:spcAft>
                <a:spcPts val="0"/>
              </a:spcAft>
              <a:buNone/>
            </a:pPr>
            <a:endParaRPr sz="1600">
              <a:solidFill>
                <a:srgbClr val="7E8083"/>
              </a:solidFill>
              <a:latin typeface="Roboto"/>
              <a:ea typeface="Roboto"/>
              <a:cs typeface="Roboto"/>
              <a:sym typeface="Roboto"/>
            </a:endParaRPr>
          </a:p>
          <a:p>
            <a:pPr marL="0" lvl="0" indent="0" rtl="0">
              <a:spcBef>
                <a:spcPts val="1600"/>
              </a:spcBef>
              <a:spcAft>
                <a:spcPts val="1600"/>
              </a:spcAft>
              <a:buClr>
                <a:schemeClr val="dk1"/>
              </a:buClr>
              <a:buSzPts val="1100"/>
              <a:buFont typeface="Arial"/>
              <a:buNone/>
            </a:pPr>
            <a:endParaRPr sz="1200">
              <a:solidFill>
                <a:srgbClr val="7E8083"/>
              </a:solidFill>
              <a:latin typeface="Roboto"/>
              <a:ea typeface="Roboto"/>
              <a:cs typeface="Roboto"/>
              <a:sym typeface="Roboto"/>
            </a:endParaRPr>
          </a:p>
        </p:txBody>
      </p:sp>
      <p:pic>
        <p:nvPicPr>
          <p:cNvPr id="92" name="Shape 92"/>
          <p:cNvPicPr preferRelativeResize="0"/>
          <p:nvPr/>
        </p:nvPicPr>
        <p:blipFill rotWithShape="1">
          <a:blip r:embed="rId3">
            <a:alphaModFix/>
          </a:blip>
          <a:srcRect l="56838" t="24100" b="6805"/>
          <a:stretch/>
        </p:blipFill>
        <p:spPr>
          <a:xfrm>
            <a:off x="6173775" y="56550"/>
            <a:ext cx="2970227" cy="2971824"/>
          </a:xfrm>
          <a:prstGeom prst="rect">
            <a:avLst/>
          </a:prstGeom>
          <a:noFill/>
          <a:ln>
            <a:noFill/>
          </a:ln>
        </p:spPr>
      </p:pic>
      <p:sp>
        <p:nvSpPr>
          <p:cNvPr id="93" name="Shape 93"/>
          <p:cNvSpPr txBox="1"/>
          <p:nvPr/>
        </p:nvSpPr>
        <p:spPr>
          <a:xfrm>
            <a:off x="2289150" y="3983900"/>
            <a:ext cx="5893500" cy="982500"/>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800">
                <a:solidFill>
                  <a:srgbClr val="5A5D63"/>
                </a:solidFill>
                <a:latin typeface="Roboto"/>
                <a:ea typeface="Roboto"/>
                <a:cs typeface="Roboto"/>
                <a:sym typeface="Roboto"/>
              </a:rPr>
              <a:t>Understanding how to combine and balance flavors is an important cooking concept that will allow you to create flavorful dishes every time you cook.</a:t>
            </a:r>
            <a:endParaRPr sz="1800">
              <a:solidFill>
                <a:schemeClr val="dk1"/>
              </a:solidFill>
            </a:endParaRPr>
          </a:p>
          <a:p>
            <a:pPr marL="0" lvl="0" indent="0"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Food in social media </a:t>
            </a:r>
            <a:endParaRPr/>
          </a:p>
        </p:txBody>
      </p:sp>
      <p:sp>
        <p:nvSpPr>
          <p:cNvPr id="99" name="Shape 99"/>
          <p:cNvSpPr txBox="1">
            <a:spLocks noGrp="1"/>
          </p:cNvSpPr>
          <p:nvPr>
            <p:ph type="body" idx="1"/>
          </p:nvPr>
        </p:nvSpPr>
        <p:spPr>
          <a:xfrm>
            <a:off x="0" y="1017725"/>
            <a:ext cx="6293700" cy="405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a:t>
            </a:r>
            <a:r>
              <a:rPr lang="en" sz="1400"/>
              <a:t>n the f&amp;b industry of generation Y , iPhone and Instagram. </a:t>
            </a:r>
            <a:endParaRPr sz="1400"/>
          </a:p>
          <a:p>
            <a:pPr marL="0" lvl="0" indent="0">
              <a:spcBef>
                <a:spcPts val="1600"/>
              </a:spcBef>
              <a:spcAft>
                <a:spcPts val="0"/>
              </a:spcAft>
              <a:buNone/>
            </a:pPr>
            <a:r>
              <a:rPr lang="en" sz="1400"/>
              <a:t>The dining experience turn in to social thing , food get more creative , presentation being entertaining and open kitchen turn in to almost a must in modern restaurant . </a:t>
            </a:r>
            <a:endParaRPr sz="1400"/>
          </a:p>
          <a:p>
            <a:pPr marL="0" lvl="0" indent="0">
              <a:spcBef>
                <a:spcPts val="1600"/>
              </a:spcBef>
              <a:spcAft>
                <a:spcPts val="0"/>
              </a:spcAft>
              <a:buNone/>
            </a:pPr>
            <a:r>
              <a:rPr lang="en" sz="1400"/>
              <a:t>almost all my carrier i was working in a touristy/vacation/party places , and often i would entertain my guest with all different way , it could be story about the history of a dish, it could be dish in a customer (something that look like something else)  of the dish , the colour , element of surprise and more ....  </a:t>
            </a:r>
            <a:endParaRPr sz="1400"/>
          </a:p>
          <a:p>
            <a:pPr marL="0" lvl="0" indent="0">
              <a:spcBef>
                <a:spcPts val="1600"/>
              </a:spcBef>
              <a:spcAft>
                <a:spcPts val="0"/>
              </a:spcAft>
              <a:buNone/>
            </a:pPr>
            <a:r>
              <a:rPr lang="en" sz="1400"/>
              <a:t> Most people need a few good picture/video for instagram and half job done , and as well there is benefit for chefs and service people , almost everyone would prefer open kitchen, as A chef i would wish to entertain my guest as much as possible , i would show a couple of alternating ideas and way to make meal  in to a performer .  </a:t>
            </a:r>
            <a:endParaRPr sz="1400"/>
          </a:p>
          <a:p>
            <a:pPr marL="0" lvl="0" indent="0">
              <a:spcBef>
                <a:spcPts val="1600"/>
              </a:spcBef>
              <a:spcAft>
                <a:spcPts val="1600"/>
              </a:spcAft>
              <a:buNone/>
            </a:pPr>
            <a:endParaRPr sz="1400"/>
          </a:p>
        </p:txBody>
      </p:sp>
      <p:pic>
        <p:nvPicPr>
          <p:cNvPr id="100" name="Shape 100"/>
          <p:cNvPicPr preferRelativeResize="0"/>
          <p:nvPr/>
        </p:nvPicPr>
        <p:blipFill>
          <a:blip r:embed="rId3">
            <a:alphaModFix/>
          </a:blip>
          <a:stretch>
            <a:fillRect/>
          </a:stretch>
        </p:blipFill>
        <p:spPr>
          <a:xfrm rot="5400000">
            <a:off x="5815800" y="1439725"/>
            <a:ext cx="3687042" cy="2461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Trends and influences </a:t>
            </a:r>
            <a:endParaRPr/>
          </a:p>
        </p:txBody>
      </p:sp>
      <p:sp>
        <p:nvSpPr>
          <p:cNvPr id="106" name="Shape 106"/>
          <p:cNvSpPr txBox="1">
            <a:spLocks noGrp="1"/>
          </p:cNvSpPr>
          <p:nvPr>
            <p:ph type="body" idx="1"/>
          </p:nvPr>
        </p:nvSpPr>
        <p:spPr>
          <a:xfrm>
            <a:off x="311700" y="1152475"/>
            <a:ext cx="47979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b="1">
                <a:latin typeface="Roboto"/>
                <a:ea typeface="Roboto"/>
                <a:cs typeface="Roboto"/>
                <a:sym typeface="Roboto"/>
              </a:rPr>
              <a:t>Trends - </a:t>
            </a:r>
            <a:r>
              <a:rPr lang="en" sz="1200">
                <a:latin typeface="Roboto"/>
                <a:ea typeface="Roboto"/>
                <a:cs typeface="Roboto"/>
                <a:sym typeface="Roboto"/>
              </a:rPr>
              <a:t>healthy, vegan/vegetarian , organic , AGRICULTURE. israeli/portuguese/asian...  </a:t>
            </a:r>
            <a:endParaRPr sz="1200">
              <a:latin typeface="Roboto"/>
              <a:ea typeface="Roboto"/>
              <a:cs typeface="Roboto"/>
              <a:sym typeface="Roboto"/>
            </a:endParaRPr>
          </a:p>
          <a:p>
            <a:pPr marL="0" lvl="0" indent="0" rtl="0">
              <a:spcBef>
                <a:spcPts val="1600"/>
              </a:spcBef>
              <a:spcAft>
                <a:spcPts val="0"/>
              </a:spcAft>
              <a:buNone/>
            </a:pPr>
            <a:r>
              <a:rPr lang="en" sz="1200">
                <a:solidFill>
                  <a:srgbClr val="000000"/>
                </a:solidFill>
                <a:highlight>
                  <a:srgbClr val="FFFFFF"/>
                </a:highlight>
                <a:latin typeface="Roboto"/>
                <a:ea typeface="Roboto"/>
                <a:cs typeface="Roboto"/>
                <a:sym typeface="Roboto"/>
              </a:rPr>
              <a:t>If you’re wondering what tasty new products will be flooding shelves and restaurant menus in 2018, don’t worry,We’ve sipped and snacked our way through the latest innovations to determine what you’re going to want to get your hands on this year</a:t>
            </a:r>
            <a:endParaRPr sz="1200">
              <a:latin typeface="Roboto"/>
              <a:ea typeface="Roboto"/>
              <a:cs typeface="Roboto"/>
              <a:sym typeface="Roboto"/>
            </a:endParaRPr>
          </a:p>
          <a:p>
            <a:pPr marL="0" lvl="0" indent="0">
              <a:spcBef>
                <a:spcPts val="1600"/>
              </a:spcBef>
              <a:spcAft>
                <a:spcPts val="0"/>
              </a:spcAft>
              <a:buNone/>
            </a:pPr>
            <a:r>
              <a:rPr lang="en" sz="1200" b="1">
                <a:latin typeface="Roboto"/>
                <a:ea typeface="Roboto"/>
                <a:cs typeface="Roboto"/>
                <a:sym typeface="Roboto"/>
              </a:rPr>
              <a:t>Influences</a:t>
            </a:r>
            <a:r>
              <a:rPr lang="en" sz="1200">
                <a:latin typeface="Roboto"/>
                <a:ea typeface="Roboto"/>
                <a:cs typeface="Roboto"/>
                <a:sym typeface="Roboto"/>
              </a:rPr>
              <a:t> -</a:t>
            </a:r>
            <a:endParaRPr sz="1200">
              <a:latin typeface="Roboto"/>
              <a:ea typeface="Roboto"/>
              <a:cs typeface="Roboto"/>
              <a:sym typeface="Roboto"/>
            </a:endParaRPr>
          </a:p>
          <a:p>
            <a:pPr marL="0" lvl="0" indent="0">
              <a:spcBef>
                <a:spcPts val="1600"/>
              </a:spcBef>
              <a:spcAft>
                <a:spcPts val="0"/>
              </a:spcAft>
              <a:buNone/>
            </a:pPr>
            <a:r>
              <a:rPr lang="en" sz="1200">
                <a:solidFill>
                  <a:srgbClr val="676767"/>
                </a:solidFill>
                <a:highlight>
                  <a:srgbClr val="FFFFFF"/>
                </a:highlight>
                <a:latin typeface="Roboto"/>
                <a:ea typeface="Roboto"/>
                <a:cs typeface="Roboto"/>
                <a:sym typeface="Roboto"/>
              </a:rPr>
              <a:t>Whether they’re promoting over-the-top indulgences or healthy, “clean” eating, there’s no denying that food bloggers and influencers have worked their way into the hearts (and feeds) of millions of people. </a:t>
            </a:r>
            <a:endParaRPr sz="1200">
              <a:latin typeface="Roboto"/>
              <a:ea typeface="Roboto"/>
              <a:cs typeface="Roboto"/>
              <a:sym typeface="Roboto"/>
            </a:endParaRPr>
          </a:p>
          <a:p>
            <a:pPr marL="0" lvl="0" indent="0" rtl="0">
              <a:spcBef>
                <a:spcPts val="1600"/>
              </a:spcBef>
              <a:spcAft>
                <a:spcPts val="1600"/>
              </a:spcAft>
              <a:buNone/>
            </a:pPr>
            <a:endParaRPr/>
          </a:p>
        </p:txBody>
      </p:sp>
      <p:pic>
        <p:nvPicPr>
          <p:cNvPr id="107" name="Shape 107"/>
          <p:cNvPicPr preferRelativeResize="0"/>
          <p:nvPr/>
        </p:nvPicPr>
        <p:blipFill rotWithShape="1">
          <a:blip r:embed="rId3">
            <a:alphaModFix/>
          </a:blip>
          <a:srcRect r="32382"/>
          <a:stretch/>
        </p:blipFill>
        <p:spPr>
          <a:xfrm>
            <a:off x="4890975" y="3783625"/>
            <a:ext cx="4253025" cy="1359875"/>
          </a:xfrm>
          <a:prstGeom prst="rect">
            <a:avLst/>
          </a:prstGeom>
          <a:noFill/>
          <a:ln>
            <a:noFill/>
          </a:ln>
        </p:spPr>
      </p:pic>
      <p:pic>
        <p:nvPicPr>
          <p:cNvPr id="108" name="Shape 108"/>
          <p:cNvPicPr preferRelativeResize="0"/>
          <p:nvPr/>
        </p:nvPicPr>
        <p:blipFill rotWithShape="1">
          <a:blip r:embed="rId4">
            <a:alphaModFix/>
          </a:blip>
          <a:srcRect r="5882" b="6200"/>
          <a:stretch/>
        </p:blipFill>
        <p:spPr>
          <a:xfrm>
            <a:off x="5109600" y="1317775"/>
            <a:ext cx="3795174" cy="203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Roboto"/>
                <a:ea typeface="Roboto"/>
                <a:cs typeface="Roboto"/>
                <a:sym typeface="Roboto"/>
              </a:rPr>
              <a:t>2018 Food and restaurant trends</a:t>
            </a:r>
            <a:r>
              <a:rPr lang="en"/>
              <a:t> </a:t>
            </a:r>
            <a:endParaRPr>
              <a:latin typeface="Roboto"/>
              <a:ea typeface="Roboto"/>
              <a:cs typeface="Roboto"/>
              <a:sym typeface="Roboto"/>
            </a:endParaRPr>
          </a:p>
        </p:txBody>
      </p:sp>
      <p:sp>
        <p:nvSpPr>
          <p:cNvPr id="114" name="Shape 114"/>
          <p:cNvSpPr txBox="1">
            <a:spLocks noGrp="1"/>
          </p:cNvSpPr>
          <p:nvPr>
            <p:ph type="body" idx="1"/>
          </p:nvPr>
        </p:nvSpPr>
        <p:spPr>
          <a:xfrm>
            <a:off x="311700" y="1152475"/>
            <a:ext cx="4924200" cy="3416400"/>
          </a:xfrm>
          <a:prstGeom prst="rect">
            <a:avLst/>
          </a:prstGeom>
          <a:solidFill>
            <a:srgbClr val="FFFFFF"/>
          </a:solidFill>
        </p:spPr>
        <p:txBody>
          <a:bodyPr spcFirstLastPara="1" wrap="square" lIns="91425" tIns="91425" rIns="91425" bIns="91425" anchor="t" anchorCtr="0">
            <a:noAutofit/>
          </a:bodyPr>
          <a:lstStyle/>
          <a:p>
            <a:pPr marL="0" lvl="0" indent="0" rtl="0">
              <a:spcBef>
                <a:spcPts val="0"/>
              </a:spcBef>
              <a:spcAft>
                <a:spcPts val="0"/>
              </a:spcAft>
              <a:buNone/>
            </a:pPr>
            <a:r>
              <a:rPr lang="en" sz="1100" b="1">
                <a:solidFill>
                  <a:srgbClr val="333333"/>
                </a:solidFill>
                <a:latin typeface="Roboto"/>
                <a:ea typeface="Roboto"/>
                <a:cs typeface="Roboto"/>
                <a:sym typeface="Roboto"/>
              </a:rPr>
              <a:t>1.Floral Flavours</a:t>
            </a:r>
            <a:endParaRPr sz="1100" b="1">
              <a:solidFill>
                <a:srgbClr val="333333"/>
              </a:solidFill>
              <a:latin typeface="Roboto"/>
              <a:ea typeface="Roboto"/>
              <a:cs typeface="Roboto"/>
              <a:sym typeface="Roboto"/>
            </a:endParaRPr>
          </a:p>
          <a:p>
            <a:pPr marL="0" lvl="0" indent="0" rtl="0">
              <a:spcBef>
                <a:spcPts val="1600"/>
              </a:spcBef>
              <a:spcAft>
                <a:spcPts val="0"/>
              </a:spcAft>
              <a:buNone/>
            </a:pPr>
            <a:r>
              <a:rPr lang="en" sz="1100">
                <a:solidFill>
                  <a:srgbClr val="333333"/>
                </a:solidFill>
                <a:latin typeface="Roboto"/>
                <a:ea typeface="Roboto"/>
                <a:cs typeface="Roboto"/>
                <a:sym typeface="Roboto"/>
              </a:rPr>
              <a:t>The giant believe that more and more home cooks and companies will begin to add flowers into dishes to add actual flavour rather than as decorative notes. They’re predicting things like Lavender Lattes, Teas with Hibiscus, Elderflower everything and and they say we should be watching out for “rose flavoured everything.” The company also point to some interesting food mashups such as marshmallow and violet.</a:t>
            </a:r>
            <a:endParaRPr sz="1100">
              <a:solidFill>
                <a:srgbClr val="333333"/>
              </a:solidFill>
              <a:latin typeface="Roboto"/>
              <a:ea typeface="Roboto"/>
              <a:cs typeface="Roboto"/>
              <a:sym typeface="Roboto"/>
            </a:endParaRPr>
          </a:p>
          <a:p>
            <a:pPr marL="0" lvl="0" indent="0" rtl="0">
              <a:spcBef>
                <a:spcPts val="1600"/>
              </a:spcBef>
              <a:spcAft>
                <a:spcPts val="0"/>
              </a:spcAft>
              <a:buNone/>
            </a:pPr>
            <a:r>
              <a:rPr lang="en" sz="1100" b="1">
                <a:solidFill>
                  <a:srgbClr val="333333"/>
                </a:solidFill>
                <a:latin typeface="Roboto"/>
                <a:ea typeface="Roboto"/>
                <a:cs typeface="Roboto"/>
                <a:sym typeface="Roboto"/>
              </a:rPr>
              <a:t>2. Super Powders </a:t>
            </a:r>
            <a:endParaRPr sz="1100" b="1">
              <a:solidFill>
                <a:srgbClr val="333333"/>
              </a:solidFill>
              <a:latin typeface="Roboto"/>
              <a:ea typeface="Roboto"/>
              <a:cs typeface="Roboto"/>
              <a:sym typeface="Roboto"/>
            </a:endParaRPr>
          </a:p>
          <a:p>
            <a:pPr marL="0" lvl="0" indent="0" rtl="0">
              <a:spcBef>
                <a:spcPts val="1600"/>
              </a:spcBef>
              <a:spcAft>
                <a:spcPts val="0"/>
              </a:spcAft>
              <a:buNone/>
            </a:pPr>
            <a:r>
              <a:rPr lang="en" sz="1100">
                <a:solidFill>
                  <a:srgbClr val="333333"/>
                </a:solidFill>
                <a:latin typeface="Roboto"/>
                <a:ea typeface="Roboto"/>
                <a:cs typeface="Roboto"/>
                <a:sym typeface="Roboto"/>
              </a:rPr>
              <a:t>This has already started happening, think matcha, maca root, cacao, turmeric powder, spirulina, kale, herbs and other roots. The company is predicting powders galore for 2018 as consumers look to kick up their creations with simple powders to enhance their health attributes and flavours.</a:t>
            </a:r>
            <a:endParaRPr sz="1100">
              <a:solidFill>
                <a:srgbClr val="333333"/>
              </a:solidFill>
              <a:latin typeface="Roboto"/>
              <a:ea typeface="Roboto"/>
              <a:cs typeface="Roboto"/>
              <a:sym typeface="Roboto"/>
            </a:endParaRPr>
          </a:p>
          <a:p>
            <a:pPr marL="0" lvl="0" indent="0">
              <a:spcBef>
                <a:spcPts val="1600"/>
              </a:spcBef>
              <a:spcAft>
                <a:spcPts val="1600"/>
              </a:spcAft>
              <a:buNone/>
            </a:pPr>
            <a:endParaRPr/>
          </a:p>
        </p:txBody>
      </p:sp>
      <p:pic>
        <p:nvPicPr>
          <p:cNvPr id="115" name="Shape 115"/>
          <p:cNvPicPr preferRelativeResize="0"/>
          <p:nvPr/>
        </p:nvPicPr>
        <p:blipFill>
          <a:blip r:embed="rId3">
            <a:alphaModFix/>
          </a:blip>
          <a:stretch>
            <a:fillRect/>
          </a:stretch>
        </p:blipFill>
        <p:spPr>
          <a:xfrm>
            <a:off x="6273050" y="310125"/>
            <a:ext cx="2144874" cy="2472300"/>
          </a:xfrm>
          <a:prstGeom prst="rect">
            <a:avLst/>
          </a:prstGeom>
          <a:noFill/>
          <a:ln>
            <a:noFill/>
          </a:ln>
        </p:spPr>
      </p:pic>
      <p:pic>
        <p:nvPicPr>
          <p:cNvPr id="116" name="Shape 116"/>
          <p:cNvPicPr preferRelativeResize="0"/>
          <p:nvPr/>
        </p:nvPicPr>
        <p:blipFill>
          <a:blip r:embed="rId4">
            <a:alphaModFix/>
          </a:blip>
          <a:stretch>
            <a:fillRect/>
          </a:stretch>
        </p:blipFill>
        <p:spPr>
          <a:xfrm>
            <a:off x="5388300" y="2934825"/>
            <a:ext cx="3427125" cy="205627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1560</Words>
  <Application>Microsoft Office PowerPoint</Application>
  <PresentationFormat>Экран (16:9)</PresentationFormat>
  <Paragraphs>72</Paragraphs>
  <Slides>20</Slides>
  <Notes>20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20</vt:i4>
      </vt:variant>
    </vt:vector>
  </HeadingPairs>
  <TitlesOfParts>
    <vt:vector size="25" baseType="lpstr">
      <vt:lpstr>Arial</vt:lpstr>
      <vt:lpstr>Georgia</vt:lpstr>
      <vt:lpstr>Roboto</vt:lpstr>
      <vt:lpstr>Montserrat</vt:lpstr>
      <vt:lpstr>Simple Dark</vt:lpstr>
      <vt:lpstr>Master class </vt:lpstr>
      <vt:lpstr>Презентация PowerPoint</vt:lpstr>
      <vt:lpstr>FACT </vt:lpstr>
      <vt:lpstr>introduction  </vt:lpstr>
      <vt:lpstr>only around 25% of our flavor experience is due to taste and touch. visual is one key and most important is our sense of smell. </vt:lpstr>
      <vt:lpstr>5 Taste element </vt:lpstr>
      <vt:lpstr>Food in social media </vt:lpstr>
      <vt:lpstr>Trends and influences </vt:lpstr>
      <vt:lpstr>2018 Food and restaurant trends </vt:lpstr>
      <vt:lpstr>2018 Food and restaurant trends  </vt:lpstr>
      <vt:lpstr>2018 Food and restaurant trends  </vt:lpstr>
      <vt:lpstr>2018 Food and restaurant trends  </vt:lpstr>
      <vt:lpstr>2018 Food and restaurant trends  </vt:lpstr>
      <vt:lpstr>2018 Food and restaurant trends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class </dc:title>
  <dc:creator>Admin</dc:creator>
  <cp:lastModifiedBy>Admin</cp:lastModifiedBy>
  <cp:revision>1</cp:revision>
  <dcterms:modified xsi:type="dcterms:W3CDTF">2018-05-20T11:46:25Z</dcterms:modified>
</cp:coreProperties>
</file>